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3" r:id="rId3"/>
    <p:sldId id="264" r:id="rId4"/>
    <p:sldId id="257" r:id="rId5"/>
    <p:sldId id="258" r:id="rId6"/>
    <p:sldId id="259" r:id="rId7"/>
    <p:sldId id="260" r:id="rId8"/>
    <p:sldId id="269" r:id="rId9"/>
    <p:sldId id="261" r:id="rId10"/>
    <p:sldId id="262" r:id="rId11"/>
    <p:sldId id="265" r:id="rId12"/>
    <p:sldId id="266" r:id="rId13"/>
    <p:sldId id="267" r:id="rId14"/>
    <p:sldId id="268"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6BDDD228-3200-D541-A018-856653790A52}" type="datetimeFigureOut">
              <a:rPr lang="en-US" smtClean="0"/>
              <a:t>10/16/2024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B465DB0-3239-6545-AF6E-E5FBE3C8998D}" type="slidenum">
              <a:rPr lang="en-US" smtClean="0"/>
              <a:t>‹#›</a:t>
            </a:fld>
            <a:endParaRPr lang="en-US"/>
          </a:p>
        </p:txBody>
      </p:sp>
    </p:spTree>
    <p:extLst>
      <p:ext uri="{BB962C8B-B14F-4D97-AF65-F5344CB8AC3E}">
        <p14:creationId xmlns:p14="http://schemas.microsoft.com/office/powerpoint/2010/main" val="342011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069062"/>
            <a:ext cx="7415927" cy="4258628"/>
          </a:xfrm>
          <a:prstGeom prst="rect">
            <a:avLst/>
          </a:prstGeom>
          <a:noFill/>
          <a:ln/>
        </p:spPr>
        <p:txBody>
          <a:bodyPr wrap="square" rtlCol="0" anchor="t"/>
          <a:lstStyle/>
          <a:p>
            <a:pPr marL="0" indent="0">
              <a:lnSpc>
                <a:spcPts val="8384"/>
              </a:lnSpc>
              <a:buNone/>
            </a:pPr>
            <a:r>
              <a:rPr lang="en-US" sz="6707" dirty="0">
                <a:solidFill>
                  <a:srgbClr val="1B1B27"/>
                </a:solidFill>
                <a:latin typeface="Raleway" pitchFamily="34" charset="0"/>
                <a:ea typeface="Raleway" pitchFamily="34" charset="-122"/>
                <a:cs typeface="Raleway" pitchFamily="34" charset="-120"/>
              </a:rPr>
              <a:t>DessertDeck: Online Sweet Shop </a:t>
            </a:r>
            <a:endParaRPr lang="en-US" sz="6707" dirty="0"/>
          </a:p>
        </p:txBody>
      </p:sp>
      <p:sp>
        <p:nvSpPr>
          <p:cNvPr id="6" name="Text 3"/>
          <p:cNvSpPr/>
          <p:nvPr/>
        </p:nvSpPr>
        <p:spPr>
          <a:xfrm>
            <a:off x="864037" y="4861500"/>
            <a:ext cx="7415927" cy="2583039"/>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DessertDeck is a user-friendly web application designed to bring a traditional sweet shop into the digital age.</a:t>
            </a:r>
          </a:p>
          <a:p>
            <a:pPr marL="0" indent="0">
              <a:lnSpc>
                <a:spcPts val="3110"/>
              </a:lnSpc>
              <a:buNone/>
            </a:pPr>
            <a:endParaRPr lang="en-US" sz="1944" dirty="0">
              <a:solidFill>
                <a:srgbClr val="3C3939"/>
              </a:solidFill>
              <a:latin typeface="Roboto" pitchFamily="34" charset="0"/>
              <a:ea typeface="Roboto" pitchFamily="34" charset="-122"/>
            </a:endParaRPr>
          </a:p>
          <a:p>
            <a:pPr marL="0" indent="0">
              <a:lnSpc>
                <a:spcPts val="3110"/>
              </a:lnSpc>
              <a:buNone/>
            </a:pPr>
            <a:r>
              <a:rPr lang="en-US" sz="1944" dirty="0">
                <a:solidFill>
                  <a:srgbClr val="3C3939"/>
                </a:solidFill>
                <a:latin typeface="Roboto" pitchFamily="34" charset="0"/>
                <a:ea typeface="Roboto" pitchFamily="34" charset="-122"/>
              </a:rPr>
              <a:t> Group Members :-</a:t>
            </a:r>
          </a:p>
          <a:p>
            <a:pPr marL="0" indent="0">
              <a:lnSpc>
                <a:spcPts val="3110"/>
              </a:lnSpc>
              <a:buNone/>
            </a:pPr>
            <a:r>
              <a:rPr lang="en-US" sz="1944" dirty="0">
                <a:solidFill>
                  <a:srgbClr val="3C3939"/>
                </a:solidFill>
                <a:latin typeface="Roboto" pitchFamily="34" charset="0"/>
                <a:ea typeface="Roboto" pitchFamily="34" charset="-122"/>
              </a:rPr>
              <a:t> 1) </a:t>
            </a:r>
            <a:r>
              <a:rPr lang="en-US" sz="1944" dirty="0" err="1">
                <a:solidFill>
                  <a:srgbClr val="3C3939"/>
                </a:solidFill>
                <a:latin typeface="Roboto" pitchFamily="34" charset="0"/>
                <a:ea typeface="Roboto" pitchFamily="34" charset="-122"/>
              </a:rPr>
              <a:t>Omkar</a:t>
            </a:r>
            <a:r>
              <a:rPr lang="en-US" sz="1944" dirty="0">
                <a:solidFill>
                  <a:srgbClr val="3C3939"/>
                </a:solidFill>
                <a:latin typeface="Roboto" pitchFamily="34" charset="0"/>
                <a:ea typeface="Roboto" pitchFamily="34" charset="-122"/>
              </a:rPr>
              <a:t> Arjun </a:t>
            </a:r>
            <a:r>
              <a:rPr lang="en-US" sz="1944" dirty="0" err="1">
                <a:solidFill>
                  <a:srgbClr val="3C3939"/>
                </a:solidFill>
                <a:latin typeface="Roboto" pitchFamily="34" charset="0"/>
                <a:ea typeface="Roboto" pitchFamily="34" charset="-122"/>
              </a:rPr>
              <a:t>Kamble</a:t>
            </a:r>
            <a:r>
              <a:rPr lang="en-US" sz="1944" dirty="0">
                <a:solidFill>
                  <a:srgbClr val="3C3939"/>
                </a:solidFill>
                <a:latin typeface="Roboto" pitchFamily="34" charset="0"/>
                <a:ea typeface="Roboto" pitchFamily="34" charset="-122"/>
              </a:rPr>
              <a:t> :- 236358.</a:t>
            </a:r>
          </a:p>
          <a:p>
            <a:pPr marL="0" indent="0">
              <a:lnSpc>
                <a:spcPts val="3110"/>
              </a:lnSpc>
              <a:buNone/>
            </a:pPr>
            <a:r>
              <a:rPr lang="en-US" sz="1944" dirty="0">
                <a:solidFill>
                  <a:srgbClr val="3C3939"/>
                </a:solidFill>
                <a:latin typeface="Roboto" pitchFamily="34" charset="0"/>
                <a:ea typeface="Roboto" pitchFamily="34" charset="-122"/>
              </a:rPr>
              <a:t> 2) </a:t>
            </a:r>
            <a:r>
              <a:rPr lang="en-US" sz="1944" dirty="0" err="1">
                <a:solidFill>
                  <a:srgbClr val="3C3939"/>
                </a:solidFill>
                <a:latin typeface="Roboto" pitchFamily="34" charset="0"/>
                <a:ea typeface="Roboto" pitchFamily="34" charset="-122"/>
              </a:rPr>
              <a:t>Aniket</a:t>
            </a:r>
            <a:r>
              <a:rPr lang="en-US" sz="1944" dirty="0">
                <a:solidFill>
                  <a:srgbClr val="3C3939"/>
                </a:solidFill>
                <a:latin typeface="Roboto" pitchFamily="34" charset="0"/>
                <a:ea typeface="Roboto" pitchFamily="34" charset="-122"/>
              </a:rPr>
              <a:t> </a:t>
            </a:r>
            <a:r>
              <a:rPr lang="en-US" sz="1944" dirty="0" err="1">
                <a:solidFill>
                  <a:srgbClr val="3C3939"/>
                </a:solidFill>
                <a:latin typeface="Roboto" pitchFamily="34" charset="0"/>
                <a:ea typeface="Roboto" pitchFamily="34" charset="-122"/>
              </a:rPr>
              <a:t>Rajendra</a:t>
            </a:r>
            <a:r>
              <a:rPr lang="en-US" sz="1944" dirty="0">
                <a:solidFill>
                  <a:srgbClr val="3C3939"/>
                </a:solidFill>
                <a:latin typeface="Roboto" pitchFamily="34" charset="0"/>
                <a:ea typeface="Roboto" pitchFamily="34" charset="-122"/>
              </a:rPr>
              <a:t> Kale :- 236306.</a:t>
            </a:r>
            <a:endParaRPr lang="en-US" sz="1944" dirty="0"/>
          </a:p>
        </p:txBody>
      </p:sp>
      <p:sp>
        <p:nvSpPr>
          <p:cNvPr id="7" name="Shape 4"/>
          <p:cNvSpPr/>
          <p:nvPr/>
        </p:nvSpPr>
        <p:spPr>
          <a:xfrm>
            <a:off x="864037" y="6765608"/>
            <a:ext cx="394930" cy="394930"/>
          </a:xfrm>
          <a:prstGeom prst="roundRect">
            <a:avLst>
              <a:gd name="adj" fmla="val 23151155"/>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007031"/>
            <a:ext cx="6159341" cy="540068"/>
          </a:xfrm>
          <a:prstGeom prst="rect">
            <a:avLst/>
          </a:prstGeom>
          <a:noFill/>
          <a:ln/>
        </p:spPr>
        <p:txBody>
          <a:bodyPr wrap="none" rtlCol="0" anchor="t"/>
          <a:lstStyle/>
          <a:p>
            <a:pPr marL="0" indent="0">
              <a:lnSpc>
                <a:spcPts val="4253"/>
              </a:lnSpc>
              <a:buNone/>
            </a:pPr>
            <a:r>
              <a:rPr lang="en-US" sz="3402" dirty="0">
                <a:solidFill>
                  <a:srgbClr val="1B1B27"/>
                </a:solidFill>
                <a:latin typeface="Raleway" pitchFamily="34" charset="0"/>
                <a:ea typeface="Raleway" pitchFamily="34" charset="-122"/>
                <a:cs typeface="Raleway" pitchFamily="34" charset="-120"/>
              </a:rPr>
              <a:t>Scope of the Proposed System</a:t>
            </a:r>
            <a:endParaRPr lang="en-US" sz="3402" dirty="0"/>
          </a:p>
        </p:txBody>
      </p:sp>
      <p:sp>
        <p:nvSpPr>
          <p:cNvPr id="6" name="Text 3"/>
          <p:cNvSpPr/>
          <p:nvPr/>
        </p:nvSpPr>
        <p:spPr>
          <a:xfrm>
            <a:off x="604837" y="1806297"/>
            <a:ext cx="7934325"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The proposed system will cover areas such as inventory management, sales and billing, customer relationship management (CRM), order management, financial management, and user experience.</a:t>
            </a:r>
            <a:endParaRPr lang="en-US" sz="1361" dirty="0"/>
          </a:p>
        </p:txBody>
      </p:sp>
      <p:sp>
        <p:nvSpPr>
          <p:cNvPr id="7" name="Shape 4"/>
          <p:cNvSpPr/>
          <p:nvPr/>
        </p:nvSpPr>
        <p:spPr>
          <a:xfrm>
            <a:off x="604837" y="2553772"/>
            <a:ext cx="7934325" cy="4668679"/>
          </a:xfrm>
          <a:prstGeom prst="roundRect">
            <a:avLst>
              <a:gd name="adj" fmla="val 1555"/>
            </a:avLst>
          </a:prstGeom>
          <a:noFill/>
          <a:ln w="7620">
            <a:solidFill>
              <a:srgbClr val="000000">
                <a:alpha val="8000"/>
              </a:srgbClr>
            </a:solidFill>
            <a:prstDash val="solid"/>
          </a:ln>
        </p:spPr>
      </p:sp>
      <p:sp>
        <p:nvSpPr>
          <p:cNvPr id="8" name="Shape 5"/>
          <p:cNvSpPr/>
          <p:nvPr/>
        </p:nvSpPr>
        <p:spPr>
          <a:xfrm>
            <a:off x="612458" y="2561392"/>
            <a:ext cx="7919085" cy="775573"/>
          </a:xfrm>
          <a:prstGeom prst="rect">
            <a:avLst/>
          </a:prstGeom>
          <a:solidFill>
            <a:srgbClr val="FFFFFF">
              <a:alpha val="4000"/>
            </a:srgbClr>
          </a:solidFill>
          <a:ln/>
        </p:spPr>
      </p:sp>
      <p:sp>
        <p:nvSpPr>
          <p:cNvPr id="9" name="Text 6"/>
          <p:cNvSpPr/>
          <p:nvPr/>
        </p:nvSpPr>
        <p:spPr>
          <a:xfrm>
            <a:off x="785217" y="2672596"/>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Inventory Management</a:t>
            </a:r>
            <a:endParaRPr lang="en-US" sz="1361" dirty="0"/>
          </a:p>
        </p:txBody>
      </p:sp>
      <p:sp>
        <p:nvSpPr>
          <p:cNvPr id="10" name="Text 7"/>
          <p:cNvSpPr/>
          <p:nvPr/>
        </p:nvSpPr>
        <p:spPr>
          <a:xfrm>
            <a:off x="4748570" y="2672596"/>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Real-time tracking, stock alerts, and automated ordering.</a:t>
            </a:r>
            <a:endParaRPr lang="en-US" sz="1361" dirty="0"/>
          </a:p>
        </p:txBody>
      </p:sp>
      <p:sp>
        <p:nvSpPr>
          <p:cNvPr id="11" name="Shape 8"/>
          <p:cNvSpPr/>
          <p:nvPr/>
        </p:nvSpPr>
        <p:spPr>
          <a:xfrm>
            <a:off x="612458" y="3336965"/>
            <a:ext cx="7919085" cy="775573"/>
          </a:xfrm>
          <a:prstGeom prst="rect">
            <a:avLst/>
          </a:prstGeom>
          <a:solidFill>
            <a:srgbClr val="000000">
              <a:alpha val="4000"/>
            </a:srgbClr>
          </a:solidFill>
          <a:ln/>
        </p:spPr>
      </p:sp>
      <p:sp>
        <p:nvSpPr>
          <p:cNvPr id="12" name="Text 9"/>
          <p:cNvSpPr/>
          <p:nvPr/>
        </p:nvSpPr>
        <p:spPr>
          <a:xfrm>
            <a:off x="785217" y="3448169"/>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Sales and Billing</a:t>
            </a:r>
            <a:endParaRPr lang="en-US" sz="1361" dirty="0"/>
          </a:p>
        </p:txBody>
      </p:sp>
      <p:sp>
        <p:nvSpPr>
          <p:cNvPr id="13" name="Text 10"/>
          <p:cNvSpPr/>
          <p:nvPr/>
        </p:nvSpPr>
        <p:spPr>
          <a:xfrm>
            <a:off x="4748570" y="3448169"/>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Online ordering, secure payment processing, and automated invoicing.</a:t>
            </a:r>
            <a:endParaRPr lang="en-US" sz="1361" dirty="0"/>
          </a:p>
        </p:txBody>
      </p:sp>
      <p:sp>
        <p:nvSpPr>
          <p:cNvPr id="14" name="Shape 11"/>
          <p:cNvSpPr/>
          <p:nvPr/>
        </p:nvSpPr>
        <p:spPr>
          <a:xfrm>
            <a:off x="612458" y="4112538"/>
            <a:ext cx="7919085" cy="775573"/>
          </a:xfrm>
          <a:prstGeom prst="rect">
            <a:avLst/>
          </a:prstGeom>
          <a:solidFill>
            <a:srgbClr val="FFFFFF">
              <a:alpha val="4000"/>
            </a:srgbClr>
          </a:solidFill>
          <a:ln/>
        </p:spPr>
      </p:sp>
      <p:sp>
        <p:nvSpPr>
          <p:cNvPr id="15" name="Text 12"/>
          <p:cNvSpPr/>
          <p:nvPr/>
        </p:nvSpPr>
        <p:spPr>
          <a:xfrm>
            <a:off x="785217" y="4223742"/>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Customer Relationship Management (CRM)</a:t>
            </a:r>
            <a:endParaRPr lang="en-US" sz="1361" dirty="0"/>
          </a:p>
        </p:txBody>
      </p:sp>
      <p:sp>
        <p:nvSpPr>
          <p:cNvPr id="16" name="Text 13"/>
          <p:cNvSpPr/>
          <p:nvPr/>
        </p:nvSpPr>
        <p:spPr>
          <a:xfrm>
            <a:off x="4748570" y="4223742"/>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Customer profiles, order history, and personalized communication.</a:t>
            </a:r>
            <a:endParaRPr lang="en-US" sz="1361" dirty="0"/>
          </a:p>
        </p:txBody>
      </p:sp>
      <p:sp>
        <p:nvSpPr>
          <p:cNvPr id="17" name="Shape 14"/>
          <p:cNvSpPr/>
          <p:nvPr/>
        </p:nvSpPr>
        <p:spPr>
          <a:xfrm>
            <a:off x="612458" y="4888111"/>
            <a:ext cx="7919085" cy="775573"/>
          </a:xfrm>
          <a:prstGeom prst="rect">
            <a:avLst/>
          </a:prstGeom>
          <a:solidFill>
            <a:srgbClr val="000000">
              <a:alpha val="4000"/>
            </a:srgbClr>
          </a:solidFill>
          <a:ln/>
        </p:spPr>
      </p:sp>
      <p:sp>
        <p:nvSpPr>
          <p:cNvPr id="18" name="Text 15"/>
          <p:cNvSpPr/>
          <p:nvPr/>
        </p:nvSpPr>
        <p:spPr>
          <a:xfrm>
            <a:off x="785217" y="4999315"/>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Order Management</a:t>
            </a:r>
            <a:endParaRPr lang="en-US" sz="1361" dirty="0"/>
          </a:p>
        </p:txBody>
      </p:sp>
      <p:sp>
        <p:nvSpPr>
          <p:cNvPr id="19" name="Text 16"/>
          <p:cNvSpPr/>
          <p:nvPr/>
        </p:nvSpPr>
        <p:spPr>
          <a:xfrm>
            <a:off x="4748570" y="4999315"/>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Order tracking, status updates, and delivery management.</a:t>
            </a:r>
            <a:endParaRPr lang="en-US" sz="1361" dirty="0"/>
          </a:p>
        </p:txBody>
      </p:sp>
      <p:sp>
        <p:nvSpPr>
          <p:cNvPr id="20" name="Shape 17"/>
          <p:cNvSpPr/>
          <p:nvPr/>
        </p:nvSpPr>
        <p:spPr>
          <a:xfrm>
            <a:off x="612458" y="5663684"/>
            <a:ext cx="7919085" cy="775573"/>
          </a:xfrm>
          <a:prstGeom prst="rect">
            <a:avLst/>
          </a:prstGeom>
          <a:solidFill>
            <a:srgbClr val="FFFFFF">
              <a:alpha val="4000"/>
            </a:srgbClr>
          </a:solidFill>
          <a:ln/>
        </p:spPr>
      </p:sp>
      <p:sp>
        <p:nvSpPr>
          <p:cNvPr id="21" name="Text 18"/>
          <p:cNvSpPr/>
          <p:nvPr/>
        </p:nvSpPr>
        <p:spPr>
          <a:xfrm>
            <a:off x="785217" y="5774888"/>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Financial Management</a:t>
            </a:r>
            <a:endParaRPr lang="en-US" sz="1361" dirty="0"/>
          </a:p>
        </p:txBody>
      </p:sp>
      <p:sp>
        <p:nvSpPr>
          <p:cNvPr id="22" name="Text 19"/>
          <p:cNvSpPr/>
          <p:nvPr/>
        </p:nvSpPr>
        <p:spPr>
          <a:xfrm>
            <a:off x="4748570" y="5774888"/>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Automated accounting, financial reporting, and profit analysis.</a:t>
            </a:r>
            <a:endParaRPr lang="en-US" sz="1361" dirty="0"/>
          </a:p>
        </p:txBody>
      </p:sp>
      <p:sp>
        <p:nvSpPr>
          <p:cNvPr id="23" name="Shape 20"/>
          <p:cNvSpPr/>
          <p:nvPr/>
        </p:nvSpPr>
        <p:spPr>
          <a:xfrm>
            <a:off x="612458" y="6439257"/>
            <a:ext cx="7919085" cy="775573"/>
          </a:xfrm>
          <a:prstGeom prst="rect">
            <a:avLst/>
          </a:prstGeom>
          <a:solidFill>
            <a:srgbClr val="000000">
              <a:alpha val="4000"/>
            </a:srgbClr>
          </a:solidFill>
          <a:ln/>
        </p:spPr>
      </p:sp>
      <p:sp>
        <p:nvSpPr>
          <p:cNvPr id="24" name="Text 21"/>
          <p:cNvSpPr/>
          <p:nvPr/>
        </p:nvSpPr>
        <p:spPr>
          <a:xfrm>
            <a:off x="785217" y="6550462"/>
            <a:ext cx="3610213" cy="276582"/>
          </a:xfrm>
          <a:prstGeom prst="rect">
            <a:avLst/>
          </a:prstGeom>
          <a:noFill/>
          <a:ln/>
        </p:spPr>
        <p:txBody>
          <a:bodyPr wrap="non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User Experience</a:t>
            </a:r>
            <a:endParaRPr lang="en-US" sz="1361" dirty="0"/>
          </a:p>
        </p:txBody>
      </p:sp>
      <p:sp>
        <p:nvSpPr>
          <p:cNvPr id="25" name="Text 22"/>
          <p:cNvSpPr/>
          <p:nvPr/>
        </p:nvSpPr>
        <p:spPr>
          <a:xfrm>
            <a:off x="4748570" y="6550462"/>
            <a:ext cx="3610213"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Intuitive interface, easy navigation, and mobile responsiveness.</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AB1E0A-25A3-7C91-2FDA-E5D78A09888D}"/>
              </a:ext>
            </a:extLst>
          </p:cNvPr>
          <p:cNvPicPr>
            <a:picLocks noChangeAspect="1"/>
          </p:cNvPicPr>
          <p:nvPr/>
        </p:nvPicPr>
        <p:blipFill>
          <a:blip r:embed="rId2"/>
          <a:stretch>
            <a:fillRect/>
          </a:stretch>
        </p:blipFill>
        <p:spPr>
          <a:xfrm>
            <a:off x="2916555" y="2427382"/>
            <a:ext cx="8797290" cy="4871126"/>
          </a:xfrm>
          <a:prstGeom prst="rect">
            <a:avLst/>
          </a:prstGeom>
        </p:spPr>
      </p:pic>
      <p:sp>
        <p:nvSpPr>
          <p:cNvPr id="3" name="Title 1">
            <a:extLst>
              <a:ext uri="{FF2B5EF4-FFF2-40B4-BE49-F238E27FC236}">
                <a16:creationId xmlns:a16="http://schemas.microsoft.com/office/drawing/2014/main" id="{E89ECE8E-1B52-4B94-6C7C-FE0F4F4DEEEA}"/>
              </a:ext>
            </a:extLst>
          </p:cNvPr>
          <p:cNvSpPr txBox="1">
            <a:spLocks/>
          </p:cNvSpPr>
          <p:nvPr/>
        </p:nvSpPr>
        <p:spPr>
          <a:xfrm>
            <a:off x="4537720" y="596501"/>
            <a:ext cx="5554960" cy="66918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en-US" b="1" dirty="0">
                <a:solidFill>
                  <a:prstClr val="black"/>
                </a:solidFill>
                <a:latin typeface="Century Gothic" panose="020B0502020202020204"/>
              </a:rPr>
              <a:t>ER DIAGRAM</a:t>
            </a:r>
            <a:r>
              <a:rPr lang="en-US" sz="2800" b="1" dirty="0">
                <a:solidFill>
                  <a:prstClr val="black"/>
                </a:solidFill>
                <a:latin typeface="Century Gothic" panose="020B0502020202020204"/>
              </a:rPr>
              <a:t>(Admin)  </a:t>
            </a:r>
            <a:endParaRPr lang="en-US" b="1" dirty="0">
              <a:solidFill>
                <a:prstClr val="black"/>
              </a:solidFill>
              <a:latin typeface="Century Gothic" panose="020B0502020202020204"/>
            </a:endParaRPr>
          </a:p>
        </p:txBody>
      </p:sp>
    </p:spTree>
    <p:extLst>
      <p:ext uri="{BB962C8B-B14F-4D97-AF65-F5344CB8AC3E}">
        <p14:creationId xmlns:p14="http://schemas.microsoft.com/office/powerpoint/2010/main" val="49020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CD00D-CF35-82DB-EAAA-4E1861DF4BE9}"/>
              </a:ext>
            </a:extLst>
          </p:cNvPr>
          <p:cNvPicPr>
            <a:picLocks noChangeAspect="1"/>
          </p:cNvPicPr>
          <p:nvPr/>
        </p:nvPicPr>
        <p:blipFill>
          <a:blip r:embed="rId2"/>
          <a:stretch>
            <a:fillRect/>
          </a:stretch>
        </p:blipFill>
        <p:spPr>
          <a:xfrm>
            <a:off x="2878327" y="1908487"/>
            <a:ext cx="8541236" cy="5846571"/>
          </a:xfrm>
          <a:prstGeom prst="rect">
            <a:avLst/>
          </a:prstGeom>
        </p:spPr>
      </p:pic>
      <p:sp>
        <p:nvSpPr>
          <p:cNvPr id="3" name="Title 1">
            <a:extLst>
              <a:ext uri="{FF2B5EF4-FFF2-40B4-BE49-F238E27FC236}">
                <a16:creationId xmlns:a16="http://schemas.microsoft.com/office/drawing/2014/main" id="{92BD1D9F-E419-8D17-3D61-C82FB7A49414}"/>
              </a:ext>
            </a:extLst>
          </p:cNvPr>
          <p:cNvSpPr txBox="1">
            <a:spLocks/>
          </p:cNvSpPr>
          <p:nvPr/>
        </p:nvSpPr>
        <p:spPr>
          <a:xfrm>
            <a:off x="4675986" y="551679"/>
            <a:ext cx="4402832" cy="669181"/>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a:solidFill>
                  <a:prstClr val="black"/>
                </a:solidFill>
                <a:latin typeface="Century Gothic" panose="020B0502020202020204"/>
              </a:rPr>
              <a:t>ER DIAGRAM</a:t>
            </a:r>
            <a:r>
              <a:rPr lang="en-US" sz="2800" b="1" dirty="0">
                <a:solidFill>
                  <a:prstClr val="black"/>
                </a:solidFill>
                <a:latin typeface="Century Gothic" panose="020B0502020202020204"/>
              </a:rPr>
              <a:t>(User)  </a:t>
            </a:r>
            <a:endParaRPr lang="en-US" b="1" dirty="0">
              <a:solidFill>
                <a:prstClr val="black"/>
              </a:solidFill>
              <a:latin typeface="Century Gothic" panose="020B0502020202020204"/>
            </a:endParaRPr>
          </a:p>
        </p:txBody>
      </p:sp>
    </p:spTree>
    <p:extLst>
      <p:ext uri="{BB962C8B-B14F-4D97-AF65-F5344CB8AC3E}">
        <p14:creationId xmlns:p14="http://schemas.microsoft.com/office/powerpoint/2010/main" val="280886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4">
            <a:extLst>
              <a:ext uri="{FF2B5EF4-FFF2-40B4-BE49-F238E27FC236}">
                <a16:creationId xmlns:a16="http://schemas.microsoft.com/office/drawing/2014/main" id="{C6986201-E561-1867-7F37-9500186DAA34}"/>
              </a:ext>
            </a:extLst>
          </p:cNvPr>
          <p:cNvSpPr txBox="1">
            <a:spLocks/>
          </p:cNvSpPr>
          <p:nvPr/>
        </p:nvSpPr>
        <p:spPr>
          <a:xfrm>
            <a:off x="2193560" y="546516"/>
            <a:ext cx="8229600" cy="100012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all" spc="0" normalizeH="0" baseline="0" noProof="0" dirty="0">
                <a:ln>
                  <a:noFill/>
                </a:ln>
                <a:solidFill>
                  <a:sysClr val="windowText" lastClr="000000"/>
                </a:solidFill>
                <a:effectLst/>
                <a:uLnTx/>
                <a:uFillTx/>
                <a:latin typeface="Century Gothic" panose="020B0502020202020204"/>
                <a:ea typeface="+mj-ea"/>
                <a:cs typeface="+mj-cs"/>
              </a:rPr>
              <a:t>USE CASE DIAGRAM</a:t>
            </a:r>
            <a:r>
              <a:rPr kumimoji="0" lang="en-US" sz="2800" b="1" i="0" u="none" strike="noStrike" kern="1200" cap="all" spc="0" normalizeH="0" baseline="0" noProof="0" dirty="0">
                <a:ln>
                  <a:noFill/>
                </a:ln>
                <a:solidFill>
                  <a:sysClr val="windowText" lastClr="000000"/>
                </a:solidFill>
                <a:effectLst/>
                <a:uLnTx/>
                <a:uFillTx/>
                <a:latin typeface="Century Gothic" panose="020B0502020202020204"/>
                <a:ea typeface="+mj-ea"/>
                <a:cs typeface="+mj-cs"/>
              </a:rPr>
              <a:t>(Admin)</a:t>
            </a:r>
            <a:endParaRPr kumimoji="0" lang="en-US" sz="4000" b="0" i="0" u="none" strike="noStrike" kern="1200" cap="all" spc="0" normalizeH="0" baseline="0" noProof="0" dirty="0">
              <a:ln>
                <a:noFill/>
              </a:ln>
              <a:solidFill>
                <a:sysClr val="windowText" lastClr="000000"/>
              </a:solidFill>
              <a:effectLst/>
              <a:uLnTx/>
              <a:uFillTx/>
              <a:latin typeface="Century Gothic" panose="020B0502020202020204"/>
              <a:ea typeface="+mj-ea"/>
              <a:cs typeface="+mj-cs"/>
            </a:endParaRPr>
          </a:p>
        </p:txBody>
      </p:sp>
      <p:grpSp>
        <p:nvGrpSpPr>
          <p:cNvPr id="34" name="Group 33">
            <a:extLst>
              <a:ext uri="{FF2B5EF4-FFF2-40B4-BE49-F238E27FC236}">
                <a16:creationId xmlns:a16="http://schemas.microsoft.com/office/drawing/2014/main" id="{D4578572-6199-F051-4DB3-E4DC43E374A0}"/>
              </a:ext>
            </a:extLst>
          </p:cNvPr>
          <p:cNvGrpSpPr/>
          <p:nvPr/>
        </p:nvGrpSpPr>
        <p:grpSpPr>
          <a:xfrm>
            <a:off x="2611272" y="2231477"/>
            <a:ext cx="8424936" cy="4752568"/>
            <a:chOff x="539552" y="2060848"/>
            <a:chExt cx="7946453" cy="4320523"/>
          </a:xfrm>
        </p:grpSpPr>
        <p:grpSp>
          <p:nvGrpSpPr>
            <p:cNvPr id="35" name="Group 32">
              <a:extLst>
                <a:ext uri="{FF2B5EF4-FFF2-40B4-BE49-F238E27FC236}">
                  <a16:creationId xmlns:a16="http://schemas.microsoft.com/office/drawing/2014/main" id="{E0EFD60F-6E71-FBF8-C275-98AB03D76B81}"/>
                </a:ext>
              </a:extLst>
            </p:cNvPr>
            <p:cNvGrpSpPr>
              <a:grpSpLocks/>
            </p:cNvGrpSpPr>
            <p:nvPr/>
          </p:nvGrpSpPr>
          <p:grpSpPr bwMode="auto">
            <a:xfrm>
              <a:off x="539552" y="2060848"/>
              <a:ext cx="5279895" cy="4320523"/>
              <a:chOff x="2160" y="1663"/>
              <a:chExt cx="5580" cy="3478"/>
            </a:xfrm>
          </p:grpSpPr>
          <p:sp>
            <p:nvSpPr>
              <p:cNvPr id="43" name="Line 33">
                <a:extLst>
                  <a:ext uri="{FF2B5EF4-FFF2-40B4-BE49-F238E27FC236}">
                    <a16:creationId xmlns:a16="http://schemas.microsoft.com/office/drawing/2014/main" id="{B5DC601D-DC7E-3388-87B1-E065D2423747}"/>
                  </a:ext>
                </a:extLst>
              </p:cNvPr>
              <p:cNvSpPr>
                <a:spLocks noChangeShapeType="1"/>
              </p:cNvSpPr>
              <p:nvPr/>
            </p:nvSpPr>
            <p:spPr bwMode="auto">
              <a:xfrm>
                <a:off x="2700" y="2383"/>
                <a:ext cx="0" cy="1080"/>
              </a:xfrm>
              <a:prstGeom prst="line">
                <a:avLst/>
              </a:prstGeom>
              <a:noFill/>
              <a:ln w="9525">
                <a:solidFill>
                  <a:srgbClr val="000000"/>
                </a:solidFill>
                <a:round/>
                <a:headEnd/>
                <a:tailEnd/>
              </a:ln>
            </p:spPr>
            <p:txBody>
              <a:bodyPr/>
              <a:lstStyle/>
              <a:p>
                <a:endParaRPr lang="en-US"/>
              </a:p>
            </p:txBody>
          </p:sp>
          <p:grpSp>
            <p:nvGrpSpPr>
              <p:cNvPr id="44" name="Group 34">
                <a:extLst>
                  <a:ext uri="{FF2B5EF4-FFF2-40B4-BE49-F238E27FC236}">
                    <a16:creationId xmlns:a16="http://schemas.microsoft.com/office/drawing/2014/main" id="{5247C38F-669B-64B1-8895-39C7A6940B74}"/>
                  </a:ext>
                </a:extLst>
              </p:cNvPr>
              <p:cNvGrpSpPr>
                <a:grpSpLocks/>
              </p:cNvGrpSpPr>
              <p:nvPr/>
            </p:nvGrpSpPr>
            <p:grpSpPr bwMode="auto">
              <a:xfrm>
                <a:off x="2160" y="1663"/>
                <a:ext cx="5580" cy="3478"/>
                <a:chOff x="2160" y="1663"/>
                <a:chExt cx="5580" cy="3478"/>
              </a:xfrm>
            </p:grpSpPr>
            <p:grpSp>
              <p:nvGrpSpPr>
                <p:cNvPr id="45" name="Group 35">
                  <a:extLst>
                    <a:ext uri="{FF2B5EF4-FFF2-40B4-BE49-F238E27FC236}">
                      <a16:creationId xmlns:a16="http://schemas.microsoft.com/office/drawing/2014/main" id="{5B4FCCDF-94C9-EE63-E58F-02BCB159705A}"/>
                    </a:ext>
                  </a:extLst>
                </p:cNvPr>
                <p:cNvGrpSpPr>
                  <a:grpSpLocks/>
                </p:cNvGrpSpPr>
                <p:nvPr/>
              </p:nvGrpSpPr>
              <p:grpSpPr bwMode="auto">
                <a:xfrm>
                  <a:off x="2160" y="1833"/>
                  <a:ext cx="1080" cy="2170"/>
                  <a:chOff x="2160" y="1833"/>
                  <a:chExt cx="1080" cy="2170"/>
                </a:xfrm>
              </p:grpSpPr>
              <p:sp>
                <p:nvSpPr>
                  <p:cNvPr id="52" name="Oval 36">
                    <a:extLst>
                      <a:ext uri="{FF2B5EF4-FFF2-40B4-BE49-F238E27FC236}">
                        <a16:creationId xmlns:a16="http://schemas.microsoft.com/office/drawing/2014/main" id="{DB127D9B-6B36-B16A-4E4A-42C7F417FE0F}"/>
                      </a:ext>
                    </a:extLst>
                  </p:cNvPr>
                  <p:cNvSpPr>
                    <a:spLocks noChangeArrowheads="1"/>
                  </p:cNvSpPr>
                  <p:nvPr/>
                </p:nvSpPr>
                <p:spPr bwMode="auto">
                  <a:xfrm>
                    <a:off x="2340" y="1833"/>
                    <a:ext cx="720" cy="540"/>
                  </a:xfrm>
                  <a:prstGeom prst="ellipse">
                    <a:avLst/>
                  </a:prstGeom>
                  <a:solidFill>
                    <a:srgbClr val="99CCFF"/>
                  </a:solidFill>
                  <a:ln w="9525">
                    <a:solidFill>
                      <a:srgbClr val="000000"/>
                    </a:solidFill>
                    <a:round/>
                    <a:headEnd/>
                    <a:tailEnd/>
                  </a:ln>
                </p:spPr>
                <p:txBody>
                  <a:bodyPr/>
                  <a:lstStyle/>
                  <a:p>
                    <a:endParaRPr lang="en-US"/>
                  </a:p>
                </p:txBody>
              </p:sp>
              <p:sp>
                <p:nvSpPr>
                  <p:cNvPr id="53" name="Line 37">
                    <a:extLst>
                      <a:ext uri="{FF2B5EF4-FFF2-40B4-BE49-F238E27FC236}">
                        <a16:creationId xmlns:a16="http://schemas.microsoft.com/office/drawing/2014/main" id="{500A7273-0976-00E5-B891-4C5DA06A2546}"/>
                      </a:ext>
                    </a:extLst>
                  </p:cNvPr>
                  <p:cNvSpPr>
                    <a:spLocks noChangeShapeType="1"/>
                  </p:cNvSpPr>
                  <p:nvPr/>
                </p:nvSpPr>
                <p:spPr bwMode="auto">
                  <a:xfrm flipH="1">
                    <a:off x="2160" y="2563"/>
                    <a:ext cx="540" cy="540"/>
                  </a:xfrm>
                  <a:prstGeom prst="line">
                    <a:avLst/>
                  </a:prstGeom>
                  <a:noFill/>
                  <a:ln w="9525">
                    <a:solidFill>
                      <a:srgbClr val="000000"/>
                    </a:solidFill>
                    <a:round/>
                    <a:headEnd/>
                    <a:tailEnd/>
                  </a:ln>
                </p:spPr>
                <p:txBody>
                  <a:bodyPr/>
                  <a:lstStyle/>
                  <a:p>
                    <a:endParaRPr lang="en-US"/>
                  </a:p>
                </p:txBody>
              </p:sp>
              <p:sp>
                <p:nvSpPr>
                  <p:cNvPr id="54" name="Line 38">
                    <a:extLst>
                      <a:ext uri="{FF2B5EF4-FFF2-40B4-BE49-F238E27FC236}">
                        <a16:creationId xmlns:a16="http://schemas.microsoft.com/office/drawing/2014/main" id="{7C815141-63B8-05EA-1625-1DB7A2B00479}"/>
                      </a:ext>
                    </a:extLst>
                  </p:cNvPr>
                  <p:cNvSpPr>
                    <a:spLocks noChangeShapeType="1"/>
                  </p:cNvSpPr>
                  <p:nvPr/>
                </p:nvSpPr>
                <p:spPr bwMode="auto">
                  <a:xfrm>
                    <a:off x="2700" y="2563"/>
                    <a:ext cx="540" cy="540"/>
                  </a:xfrm>
                  <a:prstGeom prst="line">
                    <a:avLst/>
                  </a:prstGeom>
                  <a:noFill/>
                  <a:ln w="9525">
                    <a:solidFill>
                      <a:srgbClr val="000000"/>
                    </a:solidFill>
                    <a:round/>
                    <a:headEnd/>
                    <a:tailEnd/>
                  </a:ln>
                </p:spPr>
                <p:txBody>
                  <a:bodyPr/>
                  <a:lstStyle/>
                  <a:p>
                    <a:endParaRPr lang="en-US"/>
                  </a:p>
                </p:txBody>
              </p:sp>
              <p:sp>
                <p:nvSpPr>
                  <p:cNvPr id="55" name="Line 39">
                    <a:extLst>
                      <a:ext uri="{FF2B5EF4-FFF2-40B4-BE49-F238E27FC236}">
                        <a16:creationId xmlns:a16="http://schemas.microsoft.com/office/drawing/2014/main" id="{AED7786F-0A93-4698-F152-0AD18E69A8E9}"/>
                      </a:ext>
                    </a:extLst>
                  </p:cNvPr>
                  <p:cNvSpPr>
                    <a:spLocks noChangeShapeType="1"/>
                  </p:cNvSpPr>
                  <p:nvPr/>
                </p:nvSpPr>
                <p:spPr bwMode="auto">
                  <a:xfrm flipH="1">
                    <a:off x="2160" y="3463"/>
                    <a:ext cx="540" cy="540"/>
                  </a:xfrm>
                  <a:prstGeom prst="line">
                    <a:avLst/>
                  </a:prstGeom>
                  <a:noFill/>
                  <a:ln w="9525">
                    <a:solidFill>
                      <a:srgbClr val="000000"/>
                    </a:solidFill>
                    <a:round/>
                    <a:headEnd/>
                    <a:tailEnd/>
                  </a:ln>
                </p:spPr>
                <p:txBody>
                  <a:bodyPr/>
                  <a:lstStyle/>
                  <a:p>
                    <a:endParaRPr lang="en-US"/>
                  </a:p>
                </p:txBody>
              </p:sp>
              <p:sp>
                <p:nvSpPr>
                  <p:cNvPr id="56" name="Line 40">
                    <a:extLst>
                      <a:ext uri="{FF2B5EF4-FFF2-40B4-BE49-F238E27FC236}">
                        <a16:creationId xmlns:a16="http://schemas.microsoft.com/office/drawing/2014/main" id="{ADE2DBFF-F59C-3B32-A93B-0C23F0078944}"/>
                      </a:ext>
                    </a:extLst>
                  </p:cNvPr>
                  <p:cNvSpPr>
                    <a:spLocks noChangeShapeType="1"/>
                  </p:cNvSpPr>
                  <p:nvPr/>
                </p:nvSpPr>
                <p:spPr bwMode="auto">
                  <a:xfrm>
                    <a:off x="2700" y="3463"/>
                    <a:ext cx="540" cy="540"/>
                  </a:xfrm>
                  <a:prstGeom prst="line">
                    <a:avLst/>
                  </a:prstGeom>
                  <a:noFill/>
                  <a:ln w="9525">
                    <a:solidFill>
                      <a:srgbClr val="000000"/>
                    </a:solidFill>
                    <a:round/>
                    <a:headEnd/>
                    <a:tailEnd/>
                  </a:ln>
                </p:spPr>
                <p:txBody>
                  <a:bodyPr/>
                  <a:lstStyle/>
                  <a:p>
                    <a:endParaRPr lang="en-US"/>
                  </a:p>
                </p:txBody>
              </p:sp>
            </p:grpSp>
            <p:grpSp>
              <p:nvGrpSpPr>
                <p:cNvPr id="46" name="Group 47">
                  <a:extLst>
                    <a:ext uri="{FF2B5EF4-FFF2-40B4-BE49-F238E27FC236}">
                      <a16:creationId xmlns:a16="http://schemas.microsoft.com/office/drawing/2014/main" id="{91FC95E2-C2BE-CB7C-774A-0C7841297DB4}"/>
                    </a:ext>
                  </a:extLst>
                </p:cNvPr>
                <p:cNvGrpSpPr>
                  <a:grpSpLocks/>
                </p:cNvGrpSpPr>
                <p:nvPr/>
              </p:nvGrpSpPr>
              <p:grpSpPr bwMode="auto">
                <a:xfrm>
                  <a:off x="4500" y="1663"/>
                  <a:ext cx="3240" cy="3478"/>
                  <a:chOff x="4500" y="1663"/>
                  <a:chExt cx="3240" cy="3478"/>
                </a:xfrm>
              </p:grpSpPr>
              <p:sp>
                <p:nvSpPr>
                  <p:cNvPr id="47" name="Rectangle 48">
                    <a:extLst>
                      <a:ext uri="{FF2B5EF4-FFF2-40B4-BE49-F238E27FC236}">
                        <a16:creationId xmlns:a16="http://schemas.microsoft.com/office/drawing/2014/main" id="{CC37B1A0-774C-C298-3DD7-94D6442AB73C}"/>
                      </a:ext>
                    </a:extLst>
                  </p:cNvPr>
                  <p:cNvSpPr>
                    <a:spLocks noChangeArrowheads="1"/>
                  </p:cNvSpPr>
                  <p:nvPr/>
                </p:nvSpPr>
                <p:spPr bwMode="auto">
                  <a:xfrm>
                    <a:off x="4500" y="1663"/>
                    <a:ext cx="3240" cy="3478"/>
                  </a:xfrm>
                  <a:prstGeom prst="rect">
                    <a:avLst/>
                  </a:prstGeom>
                  <a:solidFill>
                    <a:srgbClr val="99CCFF"/>
                  </a:solidFill>
                  <a:ln w="9525">
                    <a:solidFill>
                      <a:srgbClr val="000000"/>
                    </a:solidFill>
                    <a:miter lim="800000"/>
                    <a:headEnd/>
                    <a:tailEnd/>
                  </a:ln>
                </p:spPr>
                <p:txBody>
                  <a:bodyPr/>
                  <a:lstStyle/>
                  <a:p>
                    <a:endParaRPr lang="en-US" dirty="0"/>
                  </a:p>
                </p:txBody>
              </p:sp>
              <p:sp>
                <p:nvSpPr>
                  <p:cNvPr id="48" name="Oval 49">
                    <a:extLst>
                      <a:ext uri="{FF2B5EF4-FFF2-40B4-BE49-F238E27FC236}">
                        <a16:creationId xmlns:a16="http://schemas.microsoft.com/office/drawing/2014/main" id="{1B9BE751-CD47-4FBF-DC59-1321FCAE7772}"/>
                      </a:ext>
                    </a:extLst>
                  </p:cNvPr>
                  <p:cNvSpPr>
                    <a:spLocks noChangeArrowheads="1"/>
                  </p:cNvSpPr>
                  <p:nvPr/>
                </p:nvSpPr>
                <p:spPr bwMode="auto">
                  <a:xfrm>
                    <a:off x="5040" y="18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Products</a:t>
                    </a:r>
                    <a:endParaRPr lang="en-US" sz="2000" dirty="0"/>
                  </a:p>
                </p:txBody>
              </p:sp>
              <p:sp>
                <p:nvSpPr>
                  <p:cNvPr id="49" name="Oval 50">
                    <a:extLst>
                      <a:ext uri="{FF2B5EF4-FFF2-40B4-BE49-F238E27FC236}">
                        <a16:creationId xmlns:a16="http://schemas.microsoft.com/office/drawing/2014/main" id="{25D572CF-3634-1EC4-40E6-6340A842785B}"/>
                      </a:ext>
                    </a:extLst>
                  </p:cNvPr>
                  <p:cNvSpPr>
                    <a:spLocks noChangeArrowheads="1"/>
                  </p:cNvSpPr>
                  <p:nvPr/>
                </p:nvSpPr>
                <p:spPr bwMode="auto">
                  <a:xfrm>
                    <a:off x="5040" y="2728"/>
                    <a:ext cx="2160" cy="72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a:t>
                    </a:r>
                  </a:p>
                  <a:p>
                    <a:pPr algn="ctr">
                      <a:spcAft>
                        <a:spcPts val="1000"/>
                      </a:spcAft>
                    </a:pPr>
                    <a:r>
                      <a:rPr lang="en-US" sz="2000" b="1" dirty="0">
                        <a:latin typeface="Calibri" pitchFamily="34" charset="0"/>
                      </a:rPr>
                      <a:t>Users</a:t>
                    </a:r>
                    <a:endParaRPr lang="en-US" sz="2000" dirty="0"/>
                  </a:p>
                </p:txBody>
              </p:sp>
              <p:sp>
                <p:nvSpPr>
                  <p:cNvPr id="50" name="Oval 51">
                    <a:extLst>
                      <a:ext uri="{FF2B5EF4-FFF2-40B4-BE49-F238E27FC236}">
                        <a16:creationId xmlns:a16="http://schemas.microsoft.com/office/drawing/2014/main" id="{B6C0D662-2E3F-1274-BDD6-E8D359D3C764}"/>
                      </a:ext>
                    </a:extLst>
                  </p:cNvPr>
                  <p:cNvSpPr>
                    <a:spLocks noChangeArrowheads="1"/>
                  </p:cNvSpPr>
                  <p:nvPr/>
                </p:nvSpPr>
                <p:spPr bwMode="auto">
                  <a:xfrm>
                    <a:off x="5220" y="3628"/>
                    <a:ext cx="1980" cy="691"/>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Booking</a:t>
                    </a:r>
                    <a:endParaRPr lang="en-US" sz="2000" dirty="0"/>
                  </a:p>
                </p:txBody>
              </p:sp>
              <p:sp>
                <p:nvSpPr>
                  <p:cNvPr id="51" name="Oval 52">
                    <a:extLst>
                      <a:ext uri="{FF2B5EF4-FFF2-40B4-BE49-F238E27FC236}">
                        <a16:creationId xmlns:a16="http://schemas.microsoft.com/office/drawing/2014/main" id="{92838AFE-FE39-A87C-2851-887908472FE4}"/>
                      </a:ext>
                    </a:extLst>
                  </p:cNvPr>
                  <p:cNvSpPr>
                    <a:spLocks noChangeArrowheads="1"/>
                  </p:cNvSpPr>
                  <p:nvPr/>
                </p:nvSpPr>
                <p:spPr bwMode="auto">
                  <a:xfrm>
                    <a:off x="5147" y="4409"/>
                    <a:ext cx="2264" cy="599"/>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Manage Feedback</a:t>
                    </a:r>
                    <a:endParaRPr lang="en-US" sz="2000" dirty="0"/>
                  </a:p>
                </p:txBody>
              </p:sp>
            </p:grpSp>
          </p:grpSp>
        </p:grpSp>
        <p:sp>
          <p:nvSpPr>
            <p:cNvPr id="36" name="TextBox 35">
              <a:extLst>
                <a:ext uri="{FF2B5EF4-FFF2-40B4-BE49-F238E27FC236}">
                  <a16:creationId xmlns:a16="http://schemas.microsoft.com/office/drawing/2014/main" id="{AADE12EF-6817-107C-CC25-C92E88BDA056}"/>
                </a:ext>
              </a:extLst>
            </p:cNvPr>
            <p:cNvSpPr txBox="1"/>
            <p:nvPr/>
          </p:nvSpPr>
          <p:spPr>
            <a:xfrm>
              <a:off x="7163630" y="5240423"/>
              <a:ext cx="1322375" cy="369332"/>
            </a:xfrm>
            <a:prstGeom prst="rect">
              <a:avLst/>
            </a:prstGeom>
            <a:noFill/>
          </p:spPr>
          <p:txBody>
            <a:bodyPr wrap="square" rtlCol="0">
              <a:spAutoFit/>
            </a:bodyPr>
            <a:lstStyle/>
            <a:p>
              <a:pPr algn="ctr"/>
              <a:r>
                <a:rPr lang="en-IN" dirty="0"/>
                <a:t>System</a:t>
              </a:r>
            </a:p>
          </p:txBody>
        </p:sp>
        <p:sp>
          <p:nvSpPr>
            <p:cNvPr id="37" name="Line 33">
              <a:extLst>
                <a:ext uri="{FF2B5EF4-FFF2-40B4-BE49-F238E27FC236}">
                  <a16:creationId xmlns:a16="http://schemas.microsoft.com/office/drawing/2014/main" id="{56C4926F-E89E-B485-46F1-E8781D6073E5}"/>
                </a:ext>
              </a:extLst>
            </p:cNvPr>
            <p:cNvSpPr>
              <a:spLocks noChangeShapeType="1"/>
            </p:cNvSpPr>
            <p:nvPr/>
          </p:nvSpPr>
          <p:spPr bwMode="auto">
            <a:xfrm>
              <a:off x="7752288" y="2933999"/>
              <a:ext cx="0" cy="1318883"/>
            </a:xfrm>
            <a:prstGeom prst="line">
              <a:avLst/>
            </a:prstGeom>
            <a:noFill/>
            <a:ln w="9525">
              <a:solidFill>
                <a:srgbClr val="000000"/>
              </a:solidFill>
              <a:round/>
              <a:headEnd/>
              <a:tailEnd/>
            </a:ln>
          </p:spPr>
          <p:txBody>
            <a:bodyPr/>
            <a:lstStyle/>
            <a:p>
              <a:endParaRPr lang="en-US"/>
            </a:p>
          </p:txBody>
        </p:sp>
        <p:sp>
          <p:nvSpPr>
            <p:cNvPr id="38" name="Oval 36">
              <a:extLst>
                <a:ext uri="{FF2B5EF4-FFF2-40B4-BE49-F238E27FC236}">
                  <a16:creationId xmlns:a16="http://schemas.microsoft.com/office/drawing/2014/main" id="{71E5AC8A-B75F-A8B7-B43B-DD28CC60154D}"/>
                </a:ext>
              </a:extLst>
            </p:cNvPr>
            <p:cNvSpPr>
              <a:spLocks noChangeArrowheads="1"/>
            </p:cNvSpPr>
            <p:nvPr/>
          </p:nvSpPr>
          <p:spPr bwMode="auto">
            <a:xfrm>
              <a:off x="7423105" y="2262345"/>
              <a:ext cx="658365" cy="659442"/>
            </a:xfrm>
            <a:prstGeom prst="ellipse">
              <a:avLst/>
            </a:prstGeom>
            <a:solidFill>
              <a:srgbClr val="99CCFF"/>
            </a:solidFill>
            <a:ln w="9525">
              <a:solidFill>
                <a:srgbClr val="000000"/>
              </a:solidFill>
              <a:round/>
              <a:headEnd/>
              <a:tailEnd/>
            </a:ln>
          </p:spPr>
          <p:txBody>
            <a:bodyPr/>
            <a:lstStyle/>
            <a:p>
              <a:endParaRPr lang="en-US"/>
            </a:p>
          </p:txBody>
        </p:sp>
        <p:sp>
          <p:nvSpPr>
            <p:cNvPr id="39" name="Line 37">
              <a:extLst>
                <a:ext uri="{FF2B5EF4-FFF2-40B4-BE49-F238E27FC236}">
                  <a16:creationId xmlns:a16="http://schemas.microsoft.com/office/drawing/2014/main" id="{AB01AD08-DE34-213A-0FBC-58913CE8BAEB}"/>
                </a:ext>
              </a:extLst>
            </p:cNvPr>
            <p:cNvSpPr>
              <a:spLocks noChangeShapeType="1"/>
            </p:cNvSpPr>
            <p:nvPr/>
          </p:nvSpPr>
          <p:spPr bwMode="auto">
            <a:xfrm flipH="1">
              <a:off x="7258514" y="3153813"/>
              <a:ext cx="493774" cy="659442"/>
            </a:xfrm>
            <a:prstGeom prst="line">
              <a:avLst/>
            </a:prstGeom>
            <a:noFill/>
            <a:ln w="9525">
              <a:solidFill>
                <a:srgbClr val="000000"/>
              </a:solidFill>
              <a:round/>
              <a:headEnd/>
              <a:tailEnd/>
            </a:ln>
          </p:spPr>
          <p:txBody>
            <a:bodyPr/>
            <a:lstStyle/>
            <a:p>
              <a:endParaRPr lang="en-US"/>
            </a:p>
          </p:txBody>
        </p:sp>
        <p:sp>
          <p:nvSpPr>
            <p:cNvPr id="40" name="Line 38">
              <a:extLst>
                <a:ext uri="{FF2B5EF4-FFF2-40B4-BE49-F238E27FC236}">
                  <a16:creationId xmlns:a16="http://schemas.microsoft.com/office/drawing/2014/main" id="{967CE4A5-D979-5BA6-3820-18E57C4C6494}"/>
                </a:ext>
              </a:extLst>
            </p:cNvPr>
            <p:cNvSpPr>
              <a:spLocks noChangeShapeType="1"/>
            </p:cNvSpPr>
            <p:nvPr/>
          </p:nvSpPr>
          <p:spPr bwMode="auto">
            <a:xfrm>
              <a:off x="7752288" y="3153813"/>
              <a:ext cx="493774" cy="659442"/>
            </a:xfrm>
            <a:prstGeom prst="line">
              <a:avLst/>
            </a:prstGeom>
            <a:noFill/>
            <a:ln w="9525">
              <a:solidFill>
                <a:srgbClr val="000000"/>
              </a:solidFill>
              <a:round/>
              <a:headEnd/>
              <a:tailEnd/>
            </a:ln>
          </p:spPr>
          <p:txBody>
            <a:bodyPr/>
            <a:lstStyle/>
            <a:p>
              <a:endParaRPr lang="en-US"/>
            </a:p>
          </p:txBody>
        </p:sp>
        <p:sp>
          <p:nvSpPr>
            <p:cNvPr id="41" name="Line 39">
              <a:extLst>
                <a:ext uri="{FF2B5EF4-FFF2-40B4-BE49-F238E27FC236}">
                  <a16:creationId xmlns:a16="http://schemas.microsoft.com/office/drawing/2014/main" id="{F053C895-E38E-AAE7-0001-61D5EA28F4F9}"/>
                </a:ext>
              </a:extLst>
            </p:cNvPr>
            <p:cNvSpPr>
              <a:spLocks noChangeShapeType="1"/>
            </p:cNvSpPr>
            <p:nvPr/>
          </p:nvSpPr>
          <p:spPr bwMode="auto">
            <a:xfrm flipH="1">
              <a:off x="7258514" y="4252882"/>
              <a:ext cx="493774" cy="659442"/>
            </a:xfrm>
            <a:prstGeom prst="line">
              <a:avLst/>
            </a:prstGeom>
            <a:noFill/>
            <a:ln w="9525">
              <a:solidFill>
                <a:srgbClr val="000000"/>
              </a:solidFill>
              <a:round/>
              <a:headEnd/>
              <a:tailEnd/>
            </a:ln>
          </p:spPr>
          <p:txBody>
            <a:bodyPr/>
            <a:lstStyle/>
            <a:p>
              <a:endParaRPr lang="en-US"/>
            </a:p>
          </p:txBody>
        </p:sp>
        <p:sp>
          <p:nvSpPr>
            <p:cNvPr id="42" name="Line 40">
              <a:extLst>
                <a:ext uri="{FF2B5EF4-FFF2-40B4-BE49-F238E27FC236}">
                  <a16:creationId xmlns:a16="http://schemas.microsoft.com/office/drawing/2014/main" id="{DDDCBEC0-9492-3D7E-D35A-5AFF2B29B789}"/>
                </a:ext>
              </a:extLst>
            </p:cNvPr>
            <p:cNvSpPr>
              <a:spLocks noChangeShapeType="1"/>
            </p:cNvSpPr>
            <p:nvPr/>
          </p:nvSpPr>
          <p:spPr bwMode="auto">
            <a:xfrm>
              <a:off x="7752288" y="4252882"/>
              <a:ext cx="493774" cy="659442"/>
            </a:xfrm>
            <a:prstGeom prst="line">
              <a:avLst/>
            </a:prstGeom>
            <a:noFill/>
            <a:ln w="9525">
              <a:solidFill>
                <a:srgbClr val="000000"/>
              </a:solidFill>
              <a:round/>
              <a:headEnd/>
              <a:tailEnd/>
            </a:ln>
          </p:spPr>
          <p:txBody>
            <a:bodyPr/>
            <a:lstStyle/>
            <a:p>
              <a:endParaRPr lang="en-US"/>
            </a:p>
          </p:txBody>
        </p:sp>
      </p:grpSp>
      <p:cxnSp>
        <p:nvCxnSpPr>
          <p:cNvPr id="57" name="Straight Connector 56">
            <a:extLst>
              <a:ext uri="{FF2B5EF4-FFF2-40B4-BE49-F238E27FC236}">
                <a16:creationId xmlns:a16="http://schemas.microsoft.com/office/drawing/2014/main" id="{CED6CF8C-8A94-B7DC-56FF-4936AA354296}"/>
              </a:ext>
            </a:extLst>
          </p:cNvPr>
          <p:cNvCxnSpPr>
            <a:cxnSpLocks/>
            <a:endCxn id="48" idx="2"/>
          </p:cNvCxnSpPr>
          <p:nvPr/>
        </p:nvCxnSpPr>
        <p:spPr>
          <a:xfrm flipV="1">
            <a:off x="4166780" y="2948872"/>
            <a:ext cx="1333687" cy="968454"/>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3D0F193-47CC-222E-1394-8735C8231FD7}"/>
              </a:ext>
            </a:extLst>
          </p:cNvPr>
          <p:cNvCxnSpPr>
            <a:cxnSpLocks/>
          </p:cNvCxnSpPr>
          <p:nvPr/>
        </p:nvCxnSpPr>
        <p:spPr>
          <a:xfrm flipV="1">
            <a:off x="4218225" y="4189866"/>
            <a:ext cx="1282241" cy="111081"/>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57444AB-30A4-D32C-00C5-F6138C67B4AB}"/>
              </a:ext>
            </a:extLst>
          </p:cNvPr>
          <p:cNvCxnSpPr>
            <a:cxnSpLocks/>
            <a:endCxn id="51" idx="2"/>
          </p:cNvCxnSpPr>
          <p:nvPr/>
        </p:nvCxnSpPr>
        <p:spPr>
          <a:xfrm>
            <a:off x="4166780" y="5406280"/>
            <a:ext cx="1441029" cy="9867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36E2E40-73D9-EAF2-184F-2D74C2511635}"/>
              </a:ext>
            </a:extLst>
          </p:cNvPr>
          <p:cNvCxnSpPr>
            <a:cxnSpLocks/>
            <a:endCxn id="50" idx="2"/>
          </p:cNvCxnSpPr>
          <p:nvPr/>
        </p:nvCxnSpPr>
        <p:spPr>
          <a:xfrm>
            <a:off x="4236444" y="4753973"/>
            <a:ext cx="1444598" cy="634723"/>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E7E2749-DAE6-F167-F03D-4AB0DBBD2EDD}"/>
              </a:ext>
            </a:extLst>
          </p:cNvPr>
          <p:cNvCxnSpPr>
            <a:cxnSpLocks/>
            <a:stCxn id="48" idx="6"/>
          </p:cNvCxnSpPr>
          <p:nvPr/>
        </p:nvCxnSpPr>
        <p:spPr>
          <a:xfrm>
            <a:off x="7667363" y="2948872"/>
            <a:ext cx="1700220" cy="1097511"/>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1351CEB-C879-AD5B-5878-D016E8241D0F}"/>
              </a:ext>
            </a:extLst>
          </p:cNvPr>
          <p:cNvCxnSpPr>
            <a:cxnSpLocks/>
            <a:stCxn id="49" idx="6"/>
          </p:cNvCxnSpPr>
          <p:nvPr/>
        </p:nvCxnSpPr>
        <p:spPr>
          <a:xfrm>
            <a:off x="7667363" y="4178691"/>
            <a:ext cx="1634764" cy="378272"/>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FC89F11-FB0F-E8C6-0D7B-E31A5715C206}"/>
              </a:ext>
            </a:extLst>
          </p:cNvPr>
          <p:cNvCxnSpPr>
            <a:cxnSpLocks/>
          </p:cNvCxnSpPr>
          <p:nvPr/>
        </p:nvCxnSpPr>
        <p:spPr>
          <a:xfrm flipV="1">
            <a:off x="7645587" y="5005403"/>
            <a:ext cx="1588112" cy="35145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0590D962-61F3-B106-1CCA-CE6A2A640BB1}"/>
              </a:ext>
            </a:extLst>
          </p:cNvPr>
          <p:cNvCxnSpPr>
            <a:cxnSpLocks/>
          </p:cNvCxnSpPr>
          <p:nvPr/>
        </p:nvCxnSpPr>
        <p:spPr>
          <a:xfrm flipV="1">
            <a:off x="7835660" y="5559136"/>
            <a:ext cx="1531923" cy="87020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617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C0F92-0F17-3C7C-1D64-A4659792DA4D}"/>
              </a:ext>
            </a:extLst>
          </p:cNvPr>
          <p:cNvPicPr>
            <a:picLocks noChangeAspect="1"/>
          </p:cNvPicPr>
          <p:nvPr/>
        </p:nvPicPr>
        <p:blipFill>
          <a:blip r:embed="rId2"/>
          <a:stretch>
            <a:fillRect/>
          </a:stretch>
        </p:blipFill>
        <p:spPr>
          <a:xfrm>
            <a:off x="2110378" y="624239"/>
            <a:ext cx="8352244" cy="1079086"/>
          </a:xfrm>
          <a:prstGeom prst="rect">
            <a:avLst/>
          </a:prstGeom>
        </p:spPr>
      </p:pic>
      <p:grpSp>
        <p:nvGrpSpPr>
          <p:cNvPr id="54" name="Group 53">
            <a:extLst>
              <a:ext uri="{FF2B5EF4-FFF2-40B4-BE49-F238E27FC236}">
                <a16:creationId xmlns:a16="http://schemas.microsoft.com/office/drawing/2014/main" id="{C3EE1336-CC12-5CF1-C664-E2E9EC28D1A8}"/>
              </a:ext>
            </a:extLst>
          </p:cNvPr>
          <p:cNvGrpSpPr/>
          <p:nvPr/>
        </p:nvGrpSpPr>
        <p:grpSpPr>
          <a:xfrm>
            <a:off x="3262315" y="1963633"/>
            <a:ext cx="8105770" cy="4624182"/>
            <a:chOff x="637650" y="1714500"/>
            <a:chExt cx="8105770" cy="4624182"/>
          </a:xfrm>
        </p:grpSpPr>
        <p:grpSp>
          <p:nvGrpSpPr>
            <p:cNvPr id="55" name="Group 33">
              <a:extLst>
                <a:ext uri="{FF2B5EF4-FFF2-40B4-BE49-F238E27FC236}">
                  <a16:creationId xmlns:a16="http://schemas.microsoft.com/office/drawing/2014/main" id="{B91CAB6F-42D5-078E-EE2C-FB7228694D25}"/>
                </a:ext>
              </a:extLst>
            </p:cNvPr>
            <p:cNvGrpSpPr>
              <a:grpSpLocks/>
            </p:cNvGrpSpPr>
            <p:nvPr/>
          </p:nvGrpSpPr>
          <p:grpSpPr bwMode="auto">
            <a:xfrm>
              <a:off x="637650" y="1714500"/>
              <a:ext cx="8105770" cy="4624182"/>
              <a:chOff x="2400" y="6765"/>
              <a:chExt cx="8035" cy="3341"/>
            </a:xfrm>
          </p:grpSpPr>
          <p:grpSp>
            <p:nvGrpSpPr>
              <p:cNvPr id="62" name="Group 34">
                <a:extLst>
                  <a:ext uri="{FF2B5EF4-FFF2-40B4-BE49-F238E27FC236}">
                    <a16:creationId xmlns:a16="http://schemas.microsoft.com/office/drawing/2014/main" id="{99847F34-607B-8E76-7449-25C56C3AF627}"/>
                  </a:ext>
                </a:extLst>
              </p:cNvPr>
              <p:cNvGrpSpPr>
                <a:grpSpLocks/>
              </p:cNvGrpSpPr>
              <p:nvPr/>
            </p:nvGrpSpPr>
            <p:grpSpPr bwMode="auto">
              <a:xfrm>
                <a:off x="2400" y="6945"/>
                <a:ext cx="1080" cy="2160"/>
                <a:chOff x="2400" y="6945"/>
                <a:chExt cx="1080" cy="2160"/>
              </a:xfrm>
            </p:grpSpPr>
            <p:sp>
              <p:nvSpPr>
                <p:cNvPr id="73" name="Oval 35">
                  <a:extLst>
                    <a:ext uri="{FF2B5EF4-FFF2-40B4-BE49-F238E27FC236}">
                      <a16:creationId xmlns:a16="http://schemas.microsoft.com/office/drawing/2014/main" id="{9C4EEDF7-0CD2-9C96-60BA-82899454BBED}"/>
                    </a:ext>
                  </a:extLst>
                </p:cNvPr>
                <p:cNvSpPr>
                  <a:spLocks noChangeArrowheads="1"/>
                </p:cNvSpPr>
                <p:nvPr/>
              </p:nvSpPr>
              <p:spPr bwMode="auto">
                <a:xfrm>
                  <a:off x="2580" y="6945"/>
                  <a:ext cx="720" cy="540"/>
                </a:xfrm>
                <a:prstGeom prst="ellipse">
                  <a:avLst/>
                </a:prstGeom>
                <a:solidFill>
                  <a:srgbClr val="99CCFF"/>
                </a:solidFill>
                <a:ln w="9525">
                  <a:solidFill>
                    <a:srgbClr val="000000"/>
                  </a:solidFill>
                  <a:round/>
                  <a:headEnd/>
                  <a:tailEnd/>
                </a:ln>
              </p:spPr>
              <p:txBody>
                <a:bodyPr/>
                <a:lstStyle/>
                <a:p>
                  <a:endParaRPr lang="en-US" dirty="0"/>
                </a:p>
              </p:txBody>
            </p:sp>
            <p:sp>
              <p:nvSpPr>
                <p:cNvPr id="74" name="Line 36">
                  <a:extLst>
                    <a:ext uri="{FF2B5EF4-FFF2-40B4-BE49-F238E27FC236}">
                      <a16:creationId xmlns:a16="http://schemas.microsoft.com/office/drawing/2014/main" id="{2086B607-B042-DF8B-D43B-D2E065F6130B}"/>
                    </a:ext>
                  </a:extLst>
                </p:cNvPr>
                <p:cNvSpPr>
                  <a:spLocks noChangeShapeType="1"/>
                </p:cNvSpPr>
                <p:nvPr/>
              </p:nvSpPr>
              <p:spPr bwMode="auto">
                <a:xfrm>
                  <a:off x="2940" y="7485"/>
                  <a:ext cx="0" cy="1080"/>
                </a:xfrm>
                <a:prstGeom prst="line">
                  <a:avLst/>
                </a:prstGeom>
                <a:noFill/>
                <a:ln w="9525">
                  <a:solidFill>
                    <a:srgbClr val="000000"/>
                  </a:solidFill>
                  <a:round/>
                  <a:headEnd/>
                  <a:tailEnd/>
                </a:ln>
              </p:spPr>
              <p:txBody>
                <a:bodyPr/>
                <a:lstStyle/>
                <a:p>
                  <a:endParaRPr lang="en-US"/>
                </a:p>
              </p:txBody>
            </p:sp>
            <p:sp>
              <p:nvSpPr>
                <p:cNvPr id="75" name="Line 37">
                  <a:extLst>
                    <a:ext uri="{FF2B5EF4-FFF2-40B4-BE49-F238E27FC236}">
                      <a16:creationId xmlns:a16="http://schemas.microsoft.com/office/drawing/2014/main" id="{E47DDFD2-2221-7136-4C52-644F4097B3FF}"/>
                    </a:ext>
                  </a:extLst>
                </p:cNvPr>
                <p:cNvSpPr>
                  <a:spLocks noChangeShapeType="1"/>
                </p:cNvSpPr>
                <p:nvPr/>
              </p:nvSpPr>
              <p:spPr bwMode="auto">
                <a:xfrm flipH="1">
                  <a:off x="2400" y="7665"/>
                  <a:ext cx="540" cy="540"/>
                </a:xfrm>
                <a:prstGeom prst="line">
                  <a:avLst/>
                </a:prstGeom>
                <a:noFill/>
                <a:ln w="9525">
                  <a:solidFill>
                    <a:srgbClr val="000000"/>
                  </a:solidFill>
                  <a:round/>
                  <a:headEnd/>
                  <a:tailEnd/>
                </a:ln>
              </p:spPr>
              <p:txBody>
                <a:bodyPr/>
                <a:lstStyle/>
                <a:p>
                  <a:endParaRPr lang="en-US"/>
                </a:p>
              </p:txBody>
            </p:sp>
            <p:sp>
              <p:nvSpPr>
                <p:cNvPr id="76" name="Line 38">
                  <a:extLst>
                    <a:ext uri="{FF2B5EF4-FFF2-40B4-BE49-F238E27FC236}">
                      <a16:creationId xmlns:a16="http://schemas.microsoft.com/office/drawing/2014/main" id="{35014FC1-739B-7E95-4665-B00170A916A4}"/>
                    </a:ext>
                  </a:extLst>
                </p:cNvPr>
                <p:cNvSpPr>
                  <a:spLocks noChangeShapeType="1"/>
                </p:cNvSpPr>
                <p:nvPr/>
              </p:nvSpPr>
              <p:spPr bwMode="auto">
                <a:xfrm>
                  <a:off x="2940" y="7665"/>
                  <a:ext cx="540" cy="540"/>
                </a:xfrm>
                <a:prstGeom prst="line">
                  <a:avLst/>
                </a:prstGeom>
                <a:noFill/>
                <a:ln w="9525">
                  <a:solidFill>
                    <a:srgbClr val="000000"/>
                  </a:solidFill>
                  <a:round/>
                  <a:headEnd/>
                  <a:tailEnd/>
                </a:ln>
              </p:spPr>
              <p:txBody>
                <a:bodyPr/>
                <a:lstStyle/>
                <a:p>
                  <a:endParaRPr lang="en-US"/>
                </a:p>
              </p:txBody>
            </p:sp>
            <p:sp>
              <p:nvSpPr>
                <p:cNvPr id="77" name="Line 39">
                  <a:extLst>
                    <a:ext uri="{FF2B5EF4-FFF2-40B4-BE49-F238E27FC236}">
                      <a16:creationId xmlns:a16="http://schemas.microsoft.com/office/drawing/2014/main" id="{CC80E2B2-19AE-CBF7-62AA-50D14CFBDBDC}"/>
                    </a:ext>
                  </a:extLst>
                </p:cNvPr>
                <p:cNvSpPr>
                  <a:spLocks noChangeShapeType="1"/>
                </p:cNvSpPr>
                <p:nvPr/>
              </p:nvSpPr>
              <p:spPr bwMode="auto">
                <a:xfrm flipH="1">
                  <a:off x="2400" y="8565"/>
                  <a:ext cx="540" cy="540"/>
                </a:xfrm>
                <a:prstGeom prst="line">
                  <a:avLst/>
                </a:prstGeom>
                <a:noFill/>
                <a:ln w="9525">
                  <a:solidFill>
                    <a:srgbClr val="000000"/>
                  </a:solidFill>
                  <a:round/>
                  <a:headEnd/>
                  <a:tailEnd/>
                </a:ln>
              </p:spPr>
              <p:txBody>
                <a:bodyPr/>
                <a:lstStyle/>
                <a:p>
                  <a:endParaRPr lang="en-US"/>
                </a:p>
              </p:txBody>
            </p:sp>
            <p:sp>
              <p:nvSpPr>
                <p:cNvPr id="78" name="Line 40">
                  <a:extLst>
                    <a:ext uri="{FF2B5EF4-FFF2-40B4-BE49-F238E27FC236}">
                      <a16:creationId xmlns:a16="http://schemas.microsoft.com/office/drawing/2014/main" id="{1920B727-124B-D38F-7558-4A8FEB454CFC}"/>
                    </a:ext>
                  </a:extLst>
                </p:cNvPr>
                <p:cNvSpPr>
                  <a:spLocks noChangeShapeType="1"/>
                </p:cNvSpPr>
                <p:nvPr/>
              </p:nvSpPr>
              <p:spPr bwMode="auto">
                <a:xfrm>
                  <a:off x="2940" y="8565"/>
                  <a:ext cx="540" cy="540"/>
                </a:xfrm>
                <a:prstGeom prst="line">
                  <a:avLst/>
                </a:prstGeom>
                <a:noFill/>
                <a:ln w="9525">
                  <a:solidFill>
                    <a:srgbClr val="000000"/>
                  </a:solidFill>
                  <a:round/>
                  <a:headEnd/>
                  <a:tailEnd/>
                </a:ln>
              </p:spPr>
              <p:txBody>
                <a:bodyPr/>
                <a:lstStyle/>
                <a:p>
                  <a:endParaRPr lang="en-US"/>
                </a:p>
              </p:txBody>
            </p:sp>
          </p:grpSp>
          <p:grpSp>
            <p:nvGrpSpPr>
              <p:cNvPr id="63" name="Group 41">
                <a:extLst>
                  <a:ext uri="{FF2B5EF4-FFF2-40B4-BE49-F238E27FC236}">
                    <a16:creationId xmlns:a16="http://schemas.microsoft.com/office/drawing/2014/main" id="{536539B9-6855-C6F1-D96D-956E5EE05F31}"/>
                  </a:ext>
                </a:extLst>
              </p:cNvPr>
              <p:cNvGrpSpPr>
                <a:grpSpLocks/>
              </p:cNvGrpSpPr>
              <p:nvPr/>
            </p:nvGrpSpPr>
            <p:grpSpPr bwMode="auto">
              <a:xfrm>
                <a:off x="9355" y="6945"/>
                <a:ext cx="1080" cy="2160"/>
                <a:chOff x="9355" y="6945"/>
                <a:chExt cx="1080" cy="2160"/>
              </a:xfrm>
            </p:grpSpPr>
            <p:sp>
              <p:nvSpPr>
                <p:cNvPr id="67" name="Oval 42">
                  <a:extLst>
                    <a:ext uri="{FF2B5EF4-FFF2-40B4-BE49-F238E27FC236}">
                      <a16:creationId xmlns:a16="http://schemas.microsoft.com/office/drawing/2014/main" id="{409F7F63-FA53-739A-E6AA-1DD3B257A645}"/>
                    </a:ext>
                  </a:extLst>
                </p:cNvPr>
                <p:cNvSpPr>
                  <a:spLocks noChangeArrowheads="1"/>
                </p:cNvSpPr>
                <p:nvPr/>
              </p:nvSpPr>
              <p:spPr bwMode="auto">
                <a:xfrm>
                  <a:off x="9535" y="6945"/>
                  <a:ext cx="720" cy="540"/>
                </a:xfrm>
                <a:prstGeom prst="ellipse">
                  <a:avLst/>
                </a:prstGeom>
                <a:solidFill>
                  <a:srgbClr val="99CCFF"/>
                </a:solidFill>
                <a:ln w="9525">
                  <a:solidFill>
                    <a:srgbClr val="000000"/>
                  </a:solidFill>
                  <a:round/>
                  <a:headEnd/>
                  <a:tailEnd/>
                </a:ln>
              </p:spPr>
              <p:txBody>
                <a:bodyPr/>
                <a:lstStyle/>
                <a:p>
                  <a:endParaRPr lang="en-US" dirty="0"/>
                </a:p>
              </p:txBody>
            </p:sp>
            <p:sp>
              <p:nvSpPr>
                <p:cNvPr id="68" name="Line 43">
                  <a:extLst>
                    <a:ext uri="{FF2B5EF4-FFF2-40B4-BE49-F238E27FC236}">
                      <a16:creationId xmlns:a16="http://schemas.microsoft.com/office/drawing/2014/main" id="{DDB1D295-DD60-8169-BFBD-1E702066D939}"/>
                    </a:ext>
                  </a:extLst>
                </p:cNvPr>
                <p:cNvSpPr>
                  <a:spLocks noChangeShapeType="1"/>
                </p:cNvSpPr>
                <p:nvPr/>
              </p:nvSpPr>
              <p:spPr bwMode="auto">
                <a:xfrm>
                  <a:off x="9895" y="7485"/>
                  <a:ext cx="0" cy="1080"/>
                </a:xfrm>
                <a:prstGeom prst="line">
                  <a:avLst/>
                </a:prstGeom>
                <a:noFill/>
                <a:ln w="9525">
                  <a:solidFill>
                    <a:srgbClr val="000000"/>
                  </a:solidFill>
                  <a:round/>
                  <a:headEnd/>
                  <a:tailEnd/>
                </a:ln>
              </p:spPr>
              <p:txBody>
                <a:bodyPr/>
                <a:lstStyle/>
                <a:p>
                  <a:endParaRPr lang="en-US"/>
                </a:p>
              </p:txBody>
            </p:sp>
            <p:sp>
              <p:nvSpPr>
                <p:cNvPr id="69" name="Line 44">
                  <a:extLst>
                    <a:ext uri="{FF2B5EF4-FFF2-40B4-BE49-F238E27FC236}">
                      <a16:creationId xmlns:a16="http://schemas.microsoft.com/office/drawing/2014/main" id="{CBF0E911-C081-A48E-CD2A-281C82D709FA}"/>
                    </a:ext>
                  </a:extLst>
                </p:cNvPr>
                <p:cNvSpPr>
                  <a:spLocks noChangeShapeType="1"/>
                </p:cNvSpPr>
                <p:nvPr/>
              </p:nvSpPr>
              <p:spPr bwMode="auto">
                <a:xfrm>
                  <a:off x="9895" y="7665"/>
                  <a:ext cx="540" cy="540"/>
                </a:xfrm>
                <a:prstGeom prst="line">
                  <a:avLst/>
                </a:prstGeom>
                <a:noFill/>
                <a:ln w="9525">
                  <a:solidFill>
                    <a:srgbClr val="000000"/>
                  </a:solidFill>
                  <a:round/>
                  <a:headEnd/>
                  <a:tailEnd/>
                </a:ln>
              </p:spPr>
              <p:txBody>
                <a:bodyPr/>
                <a:lstStyle/>
                <a:p>
                  <a:endParaRPr lang="en-US"/>
                </a:p>
              </p:txBody>
            </p:sp>
            <p:sp>
              <p:nvSpPr>
                <p:cNvPr id="70" name="Line 45">
                  <a:extLst>
                    <a:ext uri="{FF2B5EF4-FFF2-40B4-BE49-F238E27FC236}">
                      <a16:creationId xmlns:a16="http://schemas.microsoft.com/office/drawing/2014/main" id="{563E8A4F-A2AC-99FF-AC71-29959774CFCC}"/>
                    </a:ext>
                  </a:extLst>
                </p:cNvPr>
                <p:cNvSpPr>
                  <a:spLocks noChangeShapeType="1"/>
                </p:cNvSpPr>
                <p:nvPr/>
              </p:nvSpPr>
              <p:spPr bwMode="auto">
                <a:xfrm flipH="1">
                  <a:off x="9355" y="7665"/>
                  <a:ext cx="540" cy="540"/>
                </a:xfrm>
                <a:prstGeom prst="line">
                  <a:avLst/>
                </a:prstGeom>
                <a:noFill/>
                <a:ln w="9525">
                  <a:solidFill>
                    <a:srgbClr val="000000"/>
                  </a:solidFill>
                  <a:round/>
                  <a:headEnd/>
                  <a:tailEnd/>
                </a:ln>
              </p:spPr>
              <p:txBody>
                <a:bodyPr/>
                <a:lstStyle/>
                <a:p>
                  <a:endParaRPr lang="en-US"/>
                </a:p>
              </p:txBody>
            </p:sp>
            <p:sp>
              <p:nvSpPr>
                <p:cNvPr id="71" name="Line 46">
                  <a:extLst>
                    <a:ext uri="{FF2B5EF4-FFF2-40B4-BE49-F238E27FC236}">
                      <a16:creationId xmlns:a16="http://schemas.microsoft.com/office/drawing/2014/main" id="{8AD6894C-5F4B-5F9A-4A8B-B2683ED52454}"/>
                    </a:ext>
                  </a:extLst>
                </p:cNvPr>
                <p:cNvSpPr>
                  <a:spLocks noChangeShapeType="1"/>
                </p:cNvSpPr>
                <p:nvPr/>
              </p:nvSpPr>
              <p:spPr bwMode="auto">
                <a:xfrm flipH="1">
                  <a:off x="9355" y="8565"/>
                  <a:ext cx="540" cy="540"/>
                </a:xfrm>
                <a:prstGeom prst="line">
                  <a:avLst/>
                </a:prstGeom>
                <a:noFill/>
                <a:ln w="9525">
                  <a:solidFill>
                    <a:srgbClr val="000000"/>
                  </a:solidFill>
                  <a:round/>
                  <a:headEnd/>
                  <a:tailEnd/>
                </a:ln>
              </p:spPr>
              <p:txBody>
                <a:bodyPr/>
                <a:lstStyle/>
                <a:p>
                  <a:endParaRPr lang="en-US"/>
                </a:p>
              </p:txBody>
            </p:sp>
            <p:sp>
              <p:nvSpPr>
                <p:cNvPr id="72" name="Line 47">
                  <a:extLst>
                    <a:ext uri="{FF2B5EF4-FFF2-40B4-BE49-F238E27FC236}">
                      <a16:creationId xmlns:a16="http://schemas.microsoft.com/office/drawing/2014/main" id="{F2412BE5-95DC-ADA0-6D2B-8CDD4744061A}"/>
                    </a:ext>
                  </a:extLst>
                </p:cNvPr>
                <p:cNvSpPr>
                  <a:spLocks noChangeShapeType="1"/>
                </p:cNvSpPr>
                <p:nvPr/>
              </p:nvSpPr>
              <p:spPr bwMode="auto">
                <a:xfrm>
                  <a:off x="9895" y="8565"/>
                  <a:ext cx="540" cy="540"/>
                </a:xfrm>
                <a:prstGeom prst="line">
                  <a:avLst/>
                </a:prstGeom>
                <a:noFill/>
                <a:ln w="9525">
                  <a:solidFill>
                    <a:srgbClr val="000000"/>
                  </a:solidFill>
                  <a:round/>
                  <a:headEnd/>
                  <a:tailEnd/>
                </a:ln>
              </p:spPr>
              <p:txBody>
                <a:bodyPr/>
                <a:lstStyle/>
                <a:p>
                  <a:endParaRPr lang="en-US"/>
                </a:p>
              </p:txBody>
            </p:sp>
          </p:grpSp>
          <p:grpSp>
            <p:nvGrpSpPr>
              <p:cNvPr id="64" name="Group 55">
                <a:extLst>
                  <a:ext uri="{FF2B5EF4-FFF2-40B4-BE49-F238E27FC236}">
                    <a16:creationId xmlns:a16="http://schemas.microsoft.com/office/drawing/2014/main" id="{913FA7E9-4CD5-89FC-2368-5F74ABCA455F}"/>
                  </a:ext>
                </a:extLst>
              </p:cNvPr>
              <p:cNvGrpSpPr>
                <a:grpSpLocks/>
              </p:cNvGrpSpPr>
              <p:nvPr/>
            </p:nvGrpSpPr>
            <p:grpSpPr bwMode="auto">
              <a:xfrm>
                <a:off x="4860" y="6765"/>
                <a:ext cx="3240" cy="3341"/>
                <a:chOff x="4155" y="9238"/>
                <a:chExt cx="3240" cy="3884"/>
              </a:xfrm>
            </p:grpSpPr>
            <p:sp>
              <p:nvSpPr>
                <p:cNvPr id="65" name="Rectangle 56">
                  <a:extLst>
                    <a:ext uri="{FF2B5EF4-FFF2-40B4-BE49-F238E27FC236}">
                      <a16:creationId xmlns:a16="http://schemas.microsoft.com/office/drawing/2014/main" id="{675BD942-0245-2D9E-2D40-65A8A15402C3}"/>
                    </a:ext>
                  </a:extLst>
                </p:cNvPr>
                <p:cNvSpPr>
                  <a:spLocks noChangeArrowheads="1"/>
                </p:cNvSpPr>
                <p:nvPr/>
              </p:nvSpPr>
              <p:spPr bwMode="auto">
                <a:xfrm>
                  <a:off x="4155" y="9238"/>
                  <a:ext cx="3240" cy="3884"/>
                </a:xfrm>
                <a:prstGeom prst="rect">
                  <a:avLst/>
                </a:prstGeom>
                <a:solidFill>
                  <a:srgbClr val="99CCFF"/>
                </a:solidFill>
                <a:ln w="9525">
                  <a:solidFill>
                    <a:srgbClr val="000000"/>
                  </a:solidFill>
                  <a:miter lim="800000"/>
                  <a:headEnd/>
                  <a:tailEnd/>
                </a:ln>
              </p:spPr>
              <p:txBody>
                <a:bodyPr/>
                <a:lstStyle/>
                <a:p>
                  <a:endParaRPr lang="en-US"/>
                </a:p>
              </p:txBody>
            </p:sp>
            <p:sp>
              <p:nvSpPr>
                <p:cNvPr id="66" name="Oval 57">
                  <a:extLst>
                    <a:ext uri="{FF2B5EF4-FFF2-40B4-BE49-F238E27FC236}">
                      <a16:creationId xmlns:a16="http://schemas.microsoft.com/office/drawing/2014/main" id="{A78AE176-625E-54EA-59CD-E562E1A4FC55}"/>
                    </a:ext>
                  </a:extLst>
                </p:cNvPr>
                <p:cNvSpPr>
                  <a:spLocks noChangeArrowheads="1"/>
                </p:cNvSpPr>
                <p:nvPr/>
              </p:nvSpPr>
              <p:spPr bwMode="auto">
                <a:xfrm>
                  <a:off x="4722" y="9404"/>
                  <a:ext cx="2160" cy="552"/>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Booking</a:t>
                  </a:r>
                  <a:endParaRPr lang="en-US" sz="2000" dirty="0"/>
                </a:p>
              </p:txBody>
            </p:sp>
          </p:grpSp>
        </p:grpSp>
        <p:sp>
          <p:nvSpPr>
            <p:cNvPr id="56" name="TextBox 32">
              <a:extLst>
                <a:ext uri="{FF2B5EF4-FFF2-40B4-BE49-F238E27FC236}">
                  <a16:creationId xmlns:a16="http://schemas.microsoft.com/office/drawing/2014/main" id="{1C767851-2829-0102-C8BA-7DE41AC25C4C}"/>
                </a:ext>
              </a:extLst>
            </p:cNvPr>
            <p:cNvSpPr txBox="1">
              <a:spLocks noChangeArrowheads="1"/>
            </p:cNvSpPr>
            <p:nvPr/>
          </p:nvSpPr>
          <p:spPr bwMode="auto">
            <a:xfrm>
              <a:off x="819235" y="5390538"/>
              <a:ext cx="825500" cy="369888"/>
            </a:xfrm>
            <a:prstGeom prst="rect">
              <a:avLst/>
            </a:prstGeom>
            <a:noFill/>
            <a:ln w="9525">
              <a:noFill/>
              <a:miter lim="800000"/>
              <a:headEnd/>
              <a:tailEnd/>
            </a:ln>
          </p:spPr>
          <p:txBody>
            <a:bodyPr wrap="none">
              <a:spAutoFit/>
            </a:bodyPr>
            <a:lstStyle/>
            <a:p>
              <a:r>
                <a:rPr lang="en-US"/>
                <a:t>USER</a:t>
              </a:r>
            </a:p>
          </p:txBody>
        </p:sp>
        <p:sp>
          <p:nvSpPr>
            <p:cNvPr id="57" name="TextBox 33">
              <a:extLst>
                <a:ext uri="{FF2B5EF4-FFF2-40B4-BE49-F238E27FC236}">
                  <a16:creationId xmlns:a16="http://schemas.microsoft.com/office/drawing/2014/main" id="{EBBB7CD1-3D6F-36EC-C9DE-F6A250AC2711}"/>
                </a:ext>
              </a:extLst>
            </p:cNvPr>
            <p:cNvSpPr txBox="1">
              <a:spLocks noChangeArrowheads="1"/>
            </p:cNvSpPr>
            <p:nvPr/>
          </p:nvSpPr>
          <p:spPr bwMode="auto">
            <a:xfrm>
              <a:off x="7452227" y="5390539"/>
              <a:ext cx="1133475" cy="369887"/>
            </a:xfrm>
            <a:prstGeom prst="rect">
              <a:avLst/>
            </a:prstGeom>
            <a:noFill/>
            <a:ln w="9525">
              <a:noFill/>
              <a:miter lim="800000"/>
              <a:headEnd/>
              <a:tailEnd/>
            </a:ln>
          </p:spPr>
          <p:txBody>
            <a:bodyPr wrap="none">
              <a:spAutoFit/>
            </a:bodyPr>
            <a:lstStyle/>
            <a:p>
              <a:r>
                <a:rPr lang="en-US" dirty="0"/>
                <a:t>SYSTEM</a:t>
              </a:r>
            </a:p>
          </p:txBody>
        </p:sp>
        <p:sp>
          <p:nvSpPr>
            <p:cNvPr id="58" name="Oval 57">
              <a:extLst>
                <a:ext uri="{FF2B5EF4-FFF2-40B4-BE49-F238E27FC236}">
                  <a16:creationId xmlns:a16="http://schemas.microsoft.com/office/drawing/2014/main" id="{4144D36E-B1DA-D42D-0BE0-E960B66AEEEB}"/>
                </a:ext>
              </a:extLst>
            </p:cNvPr>
            <p:cNvSpPr>
              <a:spLocks noChangeArrowheads="1"/>
            </p:cNvSpPr>
            <p:nvPr/>
          </p:nvSpPr>
          <p:spPr bwMode="auto">
            <a:xfrm>
              <a:off x="3635513" y="2766966"/>
              <a:ext cx="2179025" cy="74740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Cancel Booking</a:t>
              </a:r>
              <a:endParaRPr lang="en-US" sz="2000" dirty="0"/>
            </a:p>
          </p:txBody>
        </p:sp>
        <p:sp>
          <p:nvSpPr>
            <p:cNvPr id="59" name="Oval 57">
              <a:extLst>
                <a:ext uri="{FF2B5EF4-FFF2-40B4-BE49-F238E27FC236}">
                  <a16:creationId xmlns:a16="http://schemas.microsoft.com/office/drawing/2014/main" id="{B3E10A99-50B4-119E-F7CB-27828F15ECCA}"/>
                </a:ext>
              </a:extLst>
            </p:cNvPr>
            <p:cNvSpPr>
              <a:spLocks noChangeArrowheads="1"/>
            </p:cNvSpPr>
            <p:nvPr/>
          </p:nvSpPr>
          <p:spPr bwMode="auto">
            <a:xfrm>
              <a:off x="3625592" y="3706734"/>
              <a:ext cx="2179025" cy="775630"/>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Search Sweet</a:t>
              </a:r>
              <a:endParaRPr lang="en-US" sz="2000" dirty="0"/>
            </a:p>
          </p:txBody>
        </p:sp>
        <p:sp>
          <p:nvSpPr>
            <p:cNvPr id="60" name="Oval 57">
              <a:extLst>
                <a:ext uri="{FF2B5EF4-FFF2-40B4-BE49-F238E27FC236}">
                  <a16:creationId xmlns:a16="http://schemas.microsoft.com/office/drawing/2014/main" id="{66803AE5-2991-B4DC-79EA-C3536104E21E}"/>
                </a:ext>
              </a:extLst>
            </p:cNvPr>
            <p:cNvSpPr>
              <a:spLocks noChangeArrowheads="1"/>
            </p:cNvSpPr>
            <p:nvPr/>
          </p:nvSpPr>
          <p:spPr bwMode="auto">
            <a:xfrm>
              <a:off x="3645981" y="4674732"/>
              <a:ext cx="2179025" cy="651949"/>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Feedback</a:t>
              </a:r>
              <a:endParaRPr lang="en-US" sz="2000" dirty="0"/>
            </a:p>
          </p:txBody>
        </p:sp>
        <p:sp>
          <p:nvSpPr>
            <p:cNvPr id="61" name="Oval 57">
              <a:extLst>
                <a:ext uri="{FF2B5EF4-FFF2-40B4-BE49-F238E27FC236}">
                  <a16:creationId xmlns:a16="http://schemas.microsoft.com/office/drawing/2014/main" id="{47503FEE-6875-953E-77AE-B9B4763028F0}"/>
                </a:ext>
              </a:extLst>
            </p:cNvPr>
            <p:cNvSpPr>
              <a:spLocks noChangeArrowheads="1"/>
            </p:cNvSpPr>
            <p:nvPr/>
          </p:nvSpPr>
          <p:spPr bwMode="auto">
            <a:xfrm>
              <a:off x="3635513" y="5510436"/>
              <a:ext cx="2179025" cy="644491"/>
            </a:xfrm>
            <a:prstGeom prst="ellipse">
              <a:avLst/>
            </a:prstGeom>
            <a:solidFill>
              <a:srgbClr val="99CCFF"/>
            </a:solidFill>
            <a:ln w="9525">
              <a:solidFill>
                <a:srgbClr val="000000"/>
              </a:solidFill>
              <a:round/>
              <a:headEnd/>
              <a:tailEnd/>
            </a:ln>
          </p:spPr>
          <p:txBody>
            <a:bodyPr/>
            <a:lstStyle/>
            <a:p>
              <a:pPr algn="ctr">
                <a:spcAft>
                  <a:spcPts val="1000"/>
                </a:spcAft>
              </a:pPr>
              <a:r>
                <a:rPr lang="en-US" sz="2000" b="1" dirty="0">
                  <a:latin typeface="Calibri" pitchFamily="34" charset="0"/>
                </a:rPr>
                <a:t>Edit Profile</a:t>
              </a:r>
              <a:endParaRPr lang="en-US" sz="2000" dirty="0"/>
            </a:p>
          </p:txBody>
        </p:sp>
      </p:grpSp>
      <p:cxnSp>
        <p:nvCxnSpPr>
          <p:cNvPr id="80" name="Straight Connector 79">
            <a:extLst>
              <a:ext uri="{FF2B5EF4-FFF2-40B4-BE49-F238E27FC236}">
                <a16:creationId xmlns:a16="http://schemas.microsoft.com/office/drawing/2014/main" id="{E0991671-7033-38A1-C235-B437E4C9BB9E}"/>
              </a:ext>
            </a:extLst>
          </p:cNvPr>
          <p:cNvCxnSpPr>
            <a:cxnSpLocks/>
            <a:endCxn id="66" idx="2"/>
          </p:cNvCxnSpPr>
          <p:nvPr/>
        </p:nvCxnSpPr>
        <p:spPr>
          <a:xfrm flipV="1">
            <a:off x="4677548" y="2489866"/>
            <a:ext cx="1638428" cy="1114033"/>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C4D602C-DAA7-56F8-3174-E2380EFED1A1}"/>
              </a:ext>
            </a:extLst>
          </p:cNvPr>
          <p:cNvCxnSpPr>
            <a:cxnSpLocks/>
            <a:endCxn id="58" idx="2"/>
          </p:cNvCxnSpPr>
          <p:nvPr/>
        </p:nvCxnSpPr>
        <p:spPr>
          <a:xfrm flipV="1">
            <a:off x="4777735" y="3389799"/>
            <a:ext cx="1482443" cy="56689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71F4535-6A81-B259-2194-85ED29562B8E}"/>
              </a:ext>
            </a:extLst>
          </p:cNvPr>
          <p:cNvCxnSpPr>
            <a:cxnSpLocks/>
            <a:endCxn id="59" idx="2"/>
          </p:cNvCxnSpPr>
          <p:nvPr/>
        </p:nvCxnSpPr>
        <p:spPr>
          <a:xfrm>
            <a:off x="4848863" y="4264367"/>
            <a:ext cx="1401394" cy="79315"/>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1B108397-AC38-6FFF-6BE7-E5B572744223}"/>
              </a:ext>
            </a:extLst>
          </p:cNvPr>
          <p:cNvCxnSpPr>
            <a:cxnSpLocks/>
            <a:endCxn id="60" idx="2"/>
          </p:cNvCxnSpPr>
          <p:nvPr/>
        </p:nvCxnSpPr>
        <p:spPr>
          <a:xfrm>
            <a:off x="4823189" y="4601620"/>
            <a:ext cx="1447457" cy="648220"/>
          </a:xfrm>
          <a:prstGeom prst="line">
            <a:avLst/>
          </a:prstGeom>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DDE51F9-2999-01D9-FE96-A6D07A8F8FFC}"/>
              </a:ext>
            </a:extLst>
          </p:cNvPr>
          <p:cNvCxnSpPr>
            <a:cxnSpLocks/>
            <a:endCxn id="61" idx="2"/>
          </p:cNvCxnSpPr>
          <p:nvPr/>
        </p:nvCxnSpPr>
        <p:spPr>
          <a:xfrm>
            <a:off x="4717619" y="5039168"/>
            <a:ext cx="1542559" cy="1042647"/>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8095E28-9F32-C66F-7258-88FD4055416F}"/>
              </a:ext>
            </a:extLst>
          </p:cNvPr>
          <p:cNvCxnSpPr>
            <a:cxnSpLocks/>
            <a:stCxn id="61" idx="6"/>
          </p:cNvCxnSpPr>
          <p:nvPr/>
        </p:nvCxnSpPr>
        <p:spPr>
          <a:xfrm flipV="1">
            <a:off x="8439203" y="4951292"/>
            <a:ext cx="1598715" cy="1130523"/>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589E1E09-7E21-0FC7-C852-169AA460D932}"/>
              </a:ext>
            </a:extLst>
          </p:cNvPr>
          <p:cNvCxnSpPr>
            <a:cxnSpLocks/>
            <a:stCxn id="58" idx="6"/>
          </p:cNvCxnSpPr>
          <p:nvPr/>
        </p:nvCxnSpPr>
        <p:spPr>
          <a:xfrm>
            <a:off x="8439203" y="3389799"/>
            <a:ext cx="1468435" cy="54649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44574023-8477-6AF1-2A60-FC580C43F5DA}"/>
              </a:ext>
            </a:extLst>
          </p:cNvPr>
          <p:cNvCxnSpPr>
            <a:cxnSpLocks/>
            <a:stCxn id="59" idx="6"/>
          </p:cNvCxnSpPr>
          <p:nvPr/>
        </p:nvCxnSpPr>
        <p:spPr>
          <a:xfrm flipV="1">
            <a:off x="8429282" y="4311616"/>
            <a:ext cx="1456931" cy="32066"/>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32D0B877-C8C8-FB04-40E0-E1DA65890B22}"/>
              </a:ext>
            </a:extLst>
          </p:cNvPr>
          <p:cNvCxnSpPr>
            <a:cxnSpLocks/>
          </p:cNvCxnSpPr>
          <p:nvPr/>
        </p:nvCxnSpPr>
        <p:spPr>
          <a:xfrm flipV="1">
            <a:off x="8470133" y="4601620"/>
            <a:ext cx="1416080" cy="699345"/>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B5BE0EE1-7861-638C-D754-841ECF7A303E}"/>
              </a:ext>
            </a:extLst>
          </p:cNvPr>
          <p:cNvCxnSpPr>
            <a:cxnSpLocks/>
            <a:stCxn id="66" idx="6"/>
          </p:cNvCxnSpPr>
          <p:nvPr/>
        </p:nvCxnSpPr>
        <p:spPr>
          <a:xfrm>
            <a:off x="8495001" y="2489866"/>
            <a:ext cx="1515025" cy="115448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6782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1B9E8F-812D-C4DE-9AB2-2E75D3D595BC}"/>
              </a:ext>
            </a:extLst>
          </p:cNvPr>
          <p:cNvSpPr txBox="1"/>
          <p:nvPr/>
        </p:nvSpPr>
        <p:spPr>
          <a:xfrm>
            <a:off x="6878781" y="1021643"/>
            <a:ext cx="7315200" cy="5786199"/>
          </a:xfrm>
          <a:prstGeom prst="rect">
            <a:avLst/>
          </a:prstGeom>
          <a:noFill/>
        </p:spPr>
        <p:txBody>
          <a:bodyPr wrap="square">
            <a:spAutoFit/>
          </a:bodyPr>
          <a:lstStyle/>
          <a:p>
            <a:r>
              <a:rPr lang="en-US" sz="3200" b="1" dirty="0"/>
              <a:t>Functional Decomposition</a:t>
            </a:r>
          </a:p>
          <a:p>
            <a:endParaRPr lang="en-US" sz="3200" b="1" dirty="0"/>
          </a:p>
          <a:p>
            <a:pPr>
              <a:buFont typeface="+mj-lt"/>
              <a:buAutoNum type="arabicPeriod"/>
            </a:pPr>
            <a:r>
              <a:rPr lang="en-US" b="1" dirty="0"/>
              <a:t>User Account Management</a:t>
            </a:r>
            <a:r>
              <a:rPr lang="en-US" dirty="0"/>
              <a:t>: The system will allow customers to create and manage their accounts, including features for logging in, password recovery, and updating personal information.</a:t>
            </a:r>
          </a:p>
          <a:p>
            <a:pPr>
              <a:buFont typeface="+mj-lt"/>
              <a:buAutoNum type="arabicPeriod"/>
            </a:pPr>
            <a:r>
              <a:rPr lang="en-US" b="1" dirty="0"/>
              <a:t>Product Catalog Management</a:t>
            </a:r>
            <a:r>
              <a:rPr lang="en-US" dirty="0"/>
              <a:t>: A central feature where the system displays a comprehensive list of available sweets, allowing users to search, filter, and view detailed product descriptions, prices, and images.</a:t>
            </a:r>
          </a:p>
          <a:p>
            <a:pPr>
              <a:buFont typeface="+mj-lt"/>
              <a:buAutoNum type="arabicPeriod"/>
            </a:pPr>
            <a:r>
              <a:rPr lang="en-US" b="1" dirty="0"/>
              <a:t>Shopping Cart and Order Processing</a:t>
            </a:r>
            <a:r>
              <a:rPr lang="en-US" dirty="0"/>
              <a:t>: This function handles the shopping cart where users can add, update, or remove items, proceed to checkout, and manage the order process, including receiving order confirmations and tracking status.</a:t>
            </a:r>
          </a:p>
          <a:p>
            <a:pPr>
              <a:buFont typeface="+mj-lt"/>
              <a:buAutoNum type="arabicPeriod"/>
            </a:pPr>
            <a:r>
              <a:rPr lang="en-US" b="1" dirty="0"/>
              <a:t>Admin Panel Management</a:t>
            </a:r>
            <a:r>
              <a:rPr lang="en-US" dirty="0"/>
              <a:t>: Admins will have access to tools for managing the product catalog, overseeing orders, handling user accounts, and maintaining overall system operations to ensure smooth functioning.</a:t>
            </a:r>
          </a:p>
          <a:p>
            <a:pPr>
              <a:buFont typeface="+mj-lt"/>
              <a:buAutoNum type="arabicPeriod"/>
            </a:pPr>
            <a:r>
              <a:rPr lang="en-US" b="1" dirty="0"/>
              <a:t>Inventory and Sales Management</a:t>
            </a:r>
            <a:r>
              <a:rPr lang="en-US" dirty="0"/>
              <a:t>: The system will automate the tracking of inventory levels, update stock in real-time, and manage sales data to streamline the business's supply chain and financial processes.</a:t>
            </a:r>
          </a:p>
          <a:p>
            <a:endParaRPr lang="en-IN" dirty="0"/>
          </a:p>
        </p:txBody>
      </p:sp>
      <p:pic>
        <p:nvPicPr>
          <p:cNvPr id="4" name="Image 0" descr="preencoded.png">
            <a:extLst>
              <a:ext uri="{FF2B5EF4-FFF2-40B4-BE49-F238E27FC236}">
                <a16:creationId xmlns:a16="http://schemas.microsoft.com/office/drawing/2014/main" id="{4C30060B-869A-E23E-0C0D-EC16939E11CC}"/>
              </a:ext>
            </a:extLst>
          </p:cNvPr>
          <p:cNvPicPr>
            <a:picLocks noChangeAspect="1"/>
          </p:cNvPicPr>
          <p:nvPr/>
        </p:nvPicPr>
        <p:blipFill>
          <a:blip r:embed="rId2"/>
          <a:stretch>
            <a:fillRect/>
          </a:stretch>
        </p:blipFill>
        <p:spPr>
          <a:xfrm>
            <a:off x="103910" y="0"/>
            <a:ext cx="6317672" cy="8229600"/>
          </a:xfrm>
          <a:prstGeom prst="rect">
            <a:avLst/>
          </a:prstGeom>
        </p:spPr>
      </p:pic>
    </p:spTree>
    <p:extLst>
      <p:ext uri="{BB962C8B-B14F-4D97-AF65-F5344CB8AC3E}">
        <p14:creationId xmlns:p14="http://schemas.microsoft.com/office/powerpoint/2010/main" val="1685866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9071491"/>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9071491"/>
          </a:xfrm>
          <a:prstGeom prst="rect">
            <a:avLst/>
          </a:prstGeom>
        </p:spPr>
      </p:pic>
      <p:sp>
        <p:nvSpPr>
          <p:cNvPr id="5" name="Text 2"/>
          <p:cNvSpPr/>
          <p:nvPr/>
        </p:nvSpPr>
        <p:spPr>
          <a:xfrm>
            <a:off x="6091238" y="475178"/>
            <a:ext cx="4788694" cy="540068"/>
          </a:xfrm>
          <a:prstGeom prst="rect">
            <a:avLst/>
          </a:prstGeom>
          <a:noFill/>
          <a:ln/>
        </p:spPr>
        <p:txBody>
          <a:bodyPr wrap="none" rtlCol="0" anchor="t"/>
          <a:lstStyle/>
          <a:p>
            <a:pPr marL="0" indent="0">
              <a:lnSpc>
                <a:spcPts val="4253"/>
              </a:lnSpc>
              <a:buNone/>
            </a:pPr>
            <a:r>
              <a:rPr lang="en-US" sz="3402" dirty="0">
                <a:solidFill>
                  <a:srgbClr val="1B1B27"/>
                </a:solidFill>
                <a:latin typeface="Raleway" pitchFamily="34" charset="0"/>
                <a:ea typeface="Raleway" pitchFamily="34" charset="-122"/>
                <a:cs typeface="Raleway" pitchFamily="34" charset="-120"/>
              </a:rPr>
              <a:t>Technical Requirements</a:t>
            </a:r>
            <a:endParaRPr lang="en-US" sz="3402" dirty="0"/>
          </a:p>
        </p:txBody>
      </p:sp>
      <p:sp>
        <p:nvSpPr>
          <p:cNvPr id="6" name="Text 3"/>
          <p:cNvSpPr/>
          <p:nvPr/>
        </p:nvSpPr>
        <p:spPr>
          <a:xfrm>
            <a:off x="6091238" y="1231583"/>
            <a:ext cx="7934325" cy="553164"/>
          </a:xfrm>
          <a:prstGeom prst="rect">
            <a:avLst/>
          </a:prstGeom>
          <a:noFill/>
          <a:ln/>
        </p:spPr>
        <p:txBody>
          <a:bodyPr wrap="square" rtlCol="0" anchor="t"/>
          <a:lstStyle/>
          <a:p>
            <a:pPr marL="0" indent="0">
              <a:lnSpc>
                <a:spcPts val="2177"/>
              </a:lnSpc>
              <a:buNone/>
            </a:pPr>
            <a:r>
              <a:rPr lang="en-US" sz="1361" dirty="0">
                <a:solidFill>
                  <a:srgbClr val="3C3939"/>
                </a:solidFill>
                <a:latin typeface="Roboto" pitchFamily="34" charset="0"/>
                <a:ea typeface="Roboto" pitchFamily="34" charset="-122"/>
                <a:cs typeface="Roboto" pitchFamily="34" charset="-120"/>
              </a:rPr>
              <a:t>DessertDeck requires a minimum set of hardware and software specifications to ensure smooth operation and optimal performance.</a:t>
            </a:r>
            <a:endParaRPr lang="en-US" sz="1361" dirty="0"/>
          </a:p>
        </p:txBody>
      </p:sp>
      <p:pic>
        <p:nvPicPr>
          <p:cNvPr id="7" name="Image 1" descr="preencoded.png"/>
          <p:cNvPicPr>
            <a:picLocks noChangeAspect="1"/>
          </p:cNvPicPr>
          <p:nvPr/>
        </p:nvPicPr>
        <p:blipFill>
          <a:blip r:embed="rId4"/>
          <a:stretch>
            <a:fillRect/>
          </a:stretch>
        </p:blipFill>
        <p:spPr>
          <a:xfrm>
            <a:off x="6091238" y="2021919"/>
            <a:ext cx="431959" cy="431959"/>
          </a:xfrm>
          <a:prstGeom prst="rect">
            <a:avLst/>
          </a:prstGeom>
        </p:spPr>
      </p:pic>
      <p:sp>
        <p:nvSpPr>
          <p:cNvPr id="8" name="Text 4"/>
          <p:cNvSpPr/>
          <p:nvPr/>
        </p:nvSpPr>
        <p:spPr>
          <a:xfrm>
            <a:off x="6091238" y="2626638"/>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Processor</a:t>
            </a:r>
            <a:endParaRPr lang="en-US" sz="1701" dirty="0"/>
          </a:p>
        </p:txBody>
      </p:sp>
      <p:sp>
        <p:nvSpPr>
          <p:cNvPr id="9" name="Text 5"/>
          <p:cNvSpPr/>
          <p:nvPr/>
        </p:nvSpPr>
        <p:spPr>
          <a:xfrm>
            <a:off x="6091238" y="3000137"/>
            <a:ext cx="7934325" cy="276582"/>
          </a:xfrm>
          <a:prstGeom prst="rect">
            <a:avLst/>
          </a:prstGeom>
          <a:noFill/>
          <a:ln/>
        </p:spPr>
        <p:txBody>
          <a:bodyPr wrap="non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I5 or Above</a:t>
            </a:r>
            <a:endParaRPr lang="en-US" sz="1361" dirty="0"/>
          </a:p>
        </p:txBody>
      </p:sp>
      <p:pic>
        <p:nvPicPr>
          <p:cNvPr id="10" name="Image 2" descr="preencoded.png"/>
          <p:cNvPicPr>
            <a:picLocks noChangeAspect="1"/>
          </p:cNvPicPr>
          <p:nvPr/>
        </p:nvPicPr>
        <p:blipFill>
          <a:blip r:embed="rId5"/>
          <a:stretch>
            <a:fillRect/>
          </a:stretch>
        </p:blipFill>
        <p:spPr>
          <a:xfrm>
            <a:off x="6091238" y="3795117"/>
            <a:ext cx="431959" cy="431959"/>
          </a:xfrm>
          <a:prstGeom prst="rect">
            <a:avLst/>
          </a:prstGeom>
        </p:spPr>
      </p:pic>
      <p:sp>
        <p:nvSpPr>
          <p:cNvPr id="11" name="Text 6"/>
          <p:cNvSpPr/>
          <p:nvPr/>
        </p:nvSpPr>
        <p:spPr>
          <a:xfrm>
            <a:off x="6091238" y="4399836"/>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RAM</a:t>
            </a:r>
            <a:endParaRPr lang="en-US" sz="1701" dirty="0"/>
          </a:p>
        </p:txBody>
      </p:sp>
      <p:sp>
        <p:nvSpPr>
          <p:cNvPr id="12" name="Text 7"/>
          <p:cNvSpPr/>
          <p:nvPr/>
        </p:nvSpPr>
        <p:spPr>
          <a:xfrm>
            <a:off x="6091238" y="4773335"/>
            <a:ext cx="7934325" cy="276582"/>
          </a:xfrm>
          <a:prstGeom prst="rect">
            <a:avLst/>
          </a:prstGeom>
          <a:noFill/>
          <a:ln/>
        </p:spPr>
        <p:txBody>
          <a:bodyPr wrap="non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1GB or Above</a:t>
            </a:r>
            <a:endParaRPr lang="en-US" sz="1361" dirty="0"/>
          </a:p>
        </p:txBody>
      </p:sp>
      <p:pic>
        <p:nvPicPr>
          <p:cNvPr id="13" name="Image 3" descr="preencoded.png"/>
          <p:cNvPicPr>
            <a:picLocks noChangeAspect="1"/>
          </p:cNvPicPr>
          <p:nvPr/>
        </p:nvPicPr>
        <p:blipFill>
          <a:blip r:embed="rId6"/>
          <a:stretch>
            <a:fillRect/>
          </a:stretch>
        </p:blipFill>
        <p:spPr>
          <a:xfrm>
            <a:off x="6091238" y="5568315"/>
            <a:ext cx="431959" cy="431959"/>
          </a:xfrm>
          <a:prstGeom prst="rect">
            <a:avLst/>
          </a:prstGeom>
        </p:spPr>
      </p:pic>
      <p:sp>
        <p:nvSpPr>
          <p:cNvPr id="14" name="Text 8"/>
          <p:cNvSpPr/>
          <p:nvPr/>
        </p:nvSpPr>
        <p:spPr>
          <a:xfrm>
            <a:off x="6091238" y="6173033"/>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Hard Disk</a:t>
            </a:r>
            <a:endParaRPr lang="en-US" sz="1701" dirty="0"/>
          </a:p>
        </p:txBody>
      </p:sp>
      <p:sp>
        <p:nvSpPr>
          <p:cNvPr id="15" name="Text 9"/>
          <p:cNvSpPr/>
          <p:nvPr/>
        </p:nvSpPr>
        <p:spPr>
          <a:xfrm>
            <a:off x="6091238" y="6546533"/>
            <a:ext cx="7934325" cy="276582"/>
          </a:xfrm>
          <a:prstGeom prst="rect">
            <a:avLst/>
          </a:prstGeom>
          <a:noFill/>
          <a:ln/>
        </p:spPr>
        <p:txBody>
          <a:bodyPr wrap="non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256GB or Above</a:t>
            </a:r>
            <a:endParaRPr lang="en-US" sz="1361" dirty="0"/>
          </a:p>
        </p:txBody>
      </p:sp>
      <p:pic>
        <p:nvPicPr>
          <p:cNvPr id="16" name="Image 4" descr="preencoded.png"/>
          <p:cNvPicPr>
            <a:picLocks noChangeAspect="1"/>
          </p:cNvPicPr>
          <p:nvPr/>
        </p:nvPicPr>
        <p:blipFill>
          <a:blip r:embed="rId7"/>
          <a:stretch>
            <a:fillRect/>
          </a:stretch>
        </p:blipFill>
        <p:spPr>
          <a:xfrm>
            <a:off x="6091238" y="7341513"/>
            <a:ext cx="431959" cy="431959"/>
          </a:xfrm>
          <a:prstGeom prst="rect">
            <a:avLst/>
          </a:prstGeom>
        </p:spPr>
      </p:pic>
      <p:sp>
        <p:nvSpPr>
          <p:cNvPr id="17" name="Text 10"/>
          <p:cNvSpPr/>
          <p:nvPr/>
        </p:nvSpPr>
        <p:spPr>
          <a:xfrm>
            <a:off x="6091238" y="7946231"/>
            <a:ext cx="2160270" cy="269915"/>
          </a:xfrm>
          <a:prstGeom prst="rect">
            <a:avLst/>
          </a:prstGeom>
          <a:noFill/>
          <a:ln/>
        </p:spPr>
        <p:txBody>
          <a:bodyPr wrap="none" rtlCol="0" anchor="t"/>
          <a:lstStyle/>
          <a:p>
            <a:pPr marL="0" indent="0" algn="l">
              <a:lnSpc>
                <a:spcPts val="2126"/>
              </a:lnSpc>
              <a:buNone/>
            </a:pPr>
            <a:r>
              <a:rPr lang="en-US" sz="1701" dirty="0">
                <a:solidFill>
                  <a:srgbClr val="3C3939"/>
                </a:solidFill>
                <a:latin typeface="Raleway" pitchFamily="34" charset="0"/>
                <a:ea typeface="Raleway" pitchFamily="34" charset="-122"/>
                <a:cs typeface="Raleway" pitchFamily="34" charset="-120"/>
              </a:rPr>
              <a:t>Operating System</a:t>
            </a:r>
            <a:endParaRPr lang="en-US" sz="1701" dirty="0"/>
          </a:p>
        </p:txBody>
      </p:sp>
      <p:sp>
        <p:nvSpPr>
          <p:cNvPr id="18" name="Text 11"/>
          <p:cNvSpPr/>
          <p:nvPr/>
        </p:nvSpPr>
        <p:spPr>
          <a:xfrm>
            <a:off x="6091238" y="8319730"/>
            <a:ext cx="7934325" cy="276582"/>
          </a:xfrm>
          <a:prstGeom prst="rect">
            <a:avLst/>
          </a:prstGeom>
          <a:noFill/>
          <a:ln/>
        </p:spPr>
        <p:txBody>
          <a:bodyPr wrap="none" rtlCol="0" anchor="t"/>
          <a:lstStyle/>
          <a:p>
            <a:pPr marL="0" indent="0" algn="l">
              <a:lnSpc>
                <a:spcPts val="2177"/>
              </a:lnSpc>
              <a:buNone/>
            </a:pPr>
            <a:r>
              <a:rPr lang="en-US" sz="1361" dirty="0">
                <a:solidFill>
                  <a:srgbClr val="3C3939"/>
                </a:solidFill>
                <a:latin typeface="Roboto" pitchFamily="34" charset="0"/>
                <a:ea typeface="Roboto" pitchFamily="34" charset="-122"/>
                <a:cs typeface="Roboto" pitchFamily="34" charset="-120"/>
              </a:rPr>
              <a:t>Up to Windows 11</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623AC8-9460-0669-34E5-6A93EBB92DEB}"/>
              </a:ext>
            </a:extLst>
          </p:cNvPr>
          <p:cNvSpPr txBox="1"/>
          <p:nvPr/>
        </p:nvSpPr>
        <p:spPr>
          <a:xfrm>
            <a:off x="6866243" y="1604596"/>
            <a:ext cx="6366180" cy="2585323"/>
          </a:xfrm>
          <a:prstGeom prst="rect">
            <a:avLst/>
          </a:prstGeom>
          <a:noFill/>
        </p:spPr>
        <p:txBody>
          <a:bodyPr wrap="square">
            <a:spAutoFit/>
          </a:bodyPr>
          <a:lstStyle/>
          <a:p>
            <a:r>
              <a:rPr lang="en-US" dirty="0"/>
              <a:t>LANGUAGE USED</a:t>
            </a:r>
          </a:p>
          <a:p>
            <a:endParaRPr lang="en-US" dirty="0"/>
          </a:p>
          <a:p>
            <a:pPr marL="285750" indent="-285750">
              <a:buFont typeface="Arial" panose="020B0604020202020204" pitchFamily="34" charset="0"/>
              <a:buChar char="•"/>
            </a:pPr>
            <a:r>
              <a:rPr lang="en-US" dirty="0"/>
              <a:t> HTML (HYPERTEXT MARKUP LANGUAGE)</a:t>
            </a:r>
          </a:p>
          <a:p>
            <a:pPr marL="285750" indent="-285750">
              <a:buFont typeface="Arial" panose="020B0604020202020204" pitchFamily="34" charset="0"/>
              <a:buChar char="•"/>
            </a:pPr>
            <a:r>
              <a:rPr lang="en-US" dirty="0"/>
              <a:t> CSS (CASCADING STYLE SHEET)</a:t>
            </a:r>
          </a:p>
          <a:p>
            <a:pPr marL="285750" indent="-285750">
              <a:buFont typeface="Arial" panose="020B0604020202020204" pitchFamily="34" charset="0"/>
              <a:buChar char="•"/>
            </a:pPr>
            <a:r>
              <a:rPr lang="en-US" dirty="0"/>
              <a:t> BOOTSTRAP (FRAMEWORK OF CSS AND JS)</a:t>
            </a:r>
          </a:p>
          <a:p>
            <a:endParaRPr lang="en-US" dirty="0"/>
          </a:p>
          <a:p>
            <a:pPr marL="285750" indent="-285750">
              <a:buFont typeface="Arial" panose="020B0604020202020204" pitchFamily="34" charset="0"/>
              <a:buChar char="•"/>
            </a:pPr>
            <a:r>
              <a:rPr lang="en-US" dirty="0"/>
              <a:t> PYTHON</a:t>
            </a:r>
          </a:p>
          <a:p>
            <a:pPr marL="285750" indent="-285750">
              <a:buFont typeface="Arial" panose="020B0604020202020204" pitchFamily="34" charset="0"/>
              <a:buChar char="•"/>
            </a:pPr>
            <a:r>
              <a:rPr lang="en-US" dirty="0"/>
              <a:t> DJANGO</a:t>
            </a:r>
          </a:p>
          <a:p>
            <a:pPr marL="285750" indent="-285750">
              <a:buFont typeface="Arial" panose="020B0604020202020204" pitchFamily="34" charset="0"/>
              <a:buChar char="•"/>
            </a:pPr>
            <a:r>
              <a:rPr lang="en-US" dirty="0"/>
              <a:t> SQLITE (DATABASE)</a:t>
            </a:r>
          </a:p>
        </p:txBody>
      </p:sp>
      <p:pic>
        <p:nvPicPr>
          <p:cNvPr id="7" name="Image 0" descr="preencoded.png">
            <a:extLst>
              <a:ext uri="{FF2B5EF4-FFF2-40B4-BE49-F238E27FC236}">
                <a16:creationId xmlns:a16="http://schemas.microsoft.com/office/drawing/2014/main" id="{D2666730-9AC0-FDFD-68FB-FE8D2DCAF80A}"/>
              </a:ext>
            </a:extLst>
          </p:cNvPr>
          <p:cNvPicPr>
            <a:picLocks noChangeAspect="1"/>
          </p:cNvPicPr>
          <p:nvPr/>
        </p:nvPicPr>
        <p:blipFill>
          <a:blip r:embed="rId2"/>
          <a:stretch>
            <a:fillRect/>
          </a:stretch>
        </p:blipFill>
        <p:spPr>
          <a:xfrm>
            <a:off x="0" y="0"/>
            <a:ext cx="5715000" cy="8229600"/>
          </a:xfrm>
          <a:prstGeom prst="rect">
            <a:avLst/>
          </a:prstGeom>
        </p:spPr>
      </p:pic>
    </p:spTree>
    <p:extLst>
      <p:ext uri="{BB962C8B-B14F-4D97-AF65-F5344CB8AC3E}">
        <p14:creationId xmlns:p14="http://schemas.microsoft.com/office/powerpoint/2010/main" val="28490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30672"/>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30672"/>
          </a:xfrm>
          <a:prstGeom prst="rect">
            <a:avLst/>
          </a:prstGeom>
        </p:spPr>
      </p:pic>
      <p:sp>
        <p:nvSpPr>
          <p:cNvPr id="5" name="Text 2"/>
          <p:cNvSpPr/>
          <p:nvPr/>
        </p:nvSpPr>
        <p:spPr>
          <a:xfrm>
            <a:off x="6343293" y="673298"/>
            <a:ext cx="6121122" cy="765096"/>
          </a:xfrm>
          <a:prstGeom prst="rect">
            <a:avLst/>
          </a:prstGeom>
          <a:noFill/>
          <a:ln/>
        </p:spPr>
        <p:txBody>
          <a:bodyPr wrap="none" rtlCol="0" anchor="t"/>
          <a:lstStyle/>
          <a:p>
            <a:pPr marL="0" indent="0">
              <a:lnSpc>
                <a:spcPts val="6025"/>
              </a:lnSpc>
              <a:buNone/>
            </a:pPr>
            <a:r>
              <a:rPr lang="en-US" sz="4820" dirty="0">
                <a:solidFill>
                  <a:srgbClr val="1B1B27"/>
                </a:solidFill>
                <a:latin typeface="Raleway" pitchFamily="34" charset="0"/>
                <a:ea typeface="Raleway" pitchFamily="34" charset="-122"/>
                <a:cs typeface="Raleway" pitchFamily="34" charset="-120"/>
              </a:rPr>
              <a:t>Problem Statement</a:t>
            </a:r>
            <a:endParaRPr lang="en-US" sz="4820" dirty="0"/>
          </a:p>
        </p:txBody>
      </p:sp>
      <p:sp>
        <p:nvSpPr>
          <p:cNvPr id="6" name="Text 3"/>
          <p:cNvSpPr/>
          <p:nvPr/>
        </p:nvSpPr>
        <p:spPr>
          <a:xfrm>
            <a:off x="6343293" y="1805583"/>
            <a:ext cx="7430214" cy="1174790"/>
          </a:xfrm>
          <a:prstGeom prst="rect">
            <a:avLst/>
          </a:prstGeom>
          <a:noFill/>
          <a:ln/>
        </p:spPr>
        <p:txBody>
          <a:bodyPr wrap="square" rtlCol="0" anchor="t"/>
          <a:lstStyle/>
          <a:p>
            <a:pPr marL="0" indent="0">
              <a:lnSpc>
                <a:spcPts val="3085"/>
              </a:lnSpc>
              <a:buNone/>
            </a:pPr>
            <a:r>
              <a:rPr lang="en-US" sz="1928" dirty="0">
                <a:solidFill>
                  <a:srgbClr val="3C3939"/>
                </a:solidFill>
                <a:latin typeface="Roboto" pitchFamily="34" charset="0"/>
                <a:ea typeface="Roboto" pitchFamily="34" charset="-122"/>
                <a:cs typeface="Roboto" pitchFamily="34" charset="-120"/>
              </a:rPr>
              <a:t>The Sweet Shop, a traditional business specializing in a variety of sweets, is facing challenges due to the growing trend of online shopping.</a:t>
            </a:r>
            <a:endParaRPr lang="en-US" sz="1928" dirty="0"/>
          </a:p>
        </p:txBody>
      </p:sp>
      <p:sp>
        <p:nvSpPr>
          <p:cNvPr id="7" name="Shape 4"/>
          <p:cNvSpPr/>
          <p:nvPr/>
        </p:nvSpPr>
        <p:spPr>
          <a:xfrm>
            <a:off x="6343293" y="3255764"/>
            <a:ext cx="7430214" cy="2224207"/>
          </a:xfrm>
          <a:prstGeom prst="roundRect">
            <a:avLst>
              <a:gd name="adj" fmla="val 4623"/>
            </a:avLst>
          </a:prstGeom>
          <a:solidFill>
            <a:srgbClr val="E1E1EA"/>
          </a:solidFill>
          <a:ln w="15240">
            <a:solidFill>
              <a:srgbClr val="C7C7D0"/>
            </a:solidFill>
            <a:prstDash val="solid"/>
          </a:ln>
        </p:spPr>
      </p:sp>
      <p:sp>
        <p:nvSpPr>
          <p:cNvPr id="8" name="Text 5"/>
          <p:cNvSpPr/>
          <p:nvPr/>
        </p:nvSpPr>
        <p:spPr>
          <a:xfrm>
            <a:off x="6603325" y="3515797"/>
            <a:ext cx="3060502" cy="382548"/>
          </a:xfrm>
          <a:prstGeom prst="rect">
            <a:avLst/>
          </a:prstGeom>
          <a:noFill/>
          <a:ln/>
        </p:spPr>
        <p:txBody>
          <a:bodyPr wrap="none" rtlCol="0" anchor="t"/>
          <a:lstStyle/>
          <a:p>
            <a:pPr marL="0" indent="0">
              <a:lnSpc>
                <a:spcPts val="3012"/>
              </a:lnSpc>
              <a:buNone/>
            </a:pPr>
            <a:r>
              <a:rPr lang="en-US" sz="2410" dirty="0">
                <a:solidFill>
                  <a:srgbClr val="3C3939"/>
                </a:solidFill>
                <a:latin typeface="Raleway" pitchFamily="34" charset="0"/>
                <a:ea typeface="Raleway" pitchFamily="34" charset="-122"/>
                <a:cs typeface="Raleway" pitchFamily="34" charset="-120"/>
              </a:rPr>
              <a:t>Inefficient Systems</a:t>
            </a:r>
            <a:endParaRPr lang="en-US" sz="2410" dirty="0"/>
          </a:p>
        </p:txBody>
      </p:sp>
      <p:sp>
        <p:nvSpPr>
          <p:cNvPr id="9" name="Text 6"/>
          <p:cNvSpPr/>
          <p:nvPr/>
        </p:nvSpPr>
        <p:spPr>
          <a:xfrm>
            <a:off x="6603325" y="4045148"/>
            <a:ext cx="6910149" cy="1174790"/>
          </a:xfrm>
          <a:prstGeom prst="rect">
            <a:avLst/>
          </a:prstGeom>
          <a:noFill/>
          <a:ln/>
        </p:spPr>
        <p:txBody>
          <a:bodyPr wrap="square" rtlCol="0" anchor="t"/>
          <a:lstStyle/>
          <a:p>
            <a:pPr marL="0" indent="0">
              <a:lnSpc>
                <a:spcPts val="3085"/>
              </a:lnSpc>
              <a:buNone/>
            </a:pPr>
            <a:r>
              <a:rPr lang="en-US" sz="1928" dirty="0">
                <a:solidFill>
                  <a:srgbClr val="3C3939"/>
                </a:solidFill>
                <a:latin typeface="Roboto" pitchFamily="34" charset="0"/>
                <a:ea typeface="Roboto" pitchFamily="34" charset="-122"/>
                <a:cs typeface="Roboto" pitchFamily="34" charset="-120"/>
              </a:rPr>
              <a:t>The current manual or basic digital systems are inefficient and limit the shop's ability to expand and manage operations effectively.</a:t>
            </a:r>
            <a:endParaRPr lang="en-US" sz="1928" dirty="0"/>
          </a:p>
        </p:txBody>
      </p:sp>
      <p:sp>
        <p:nvSpPr>
          <p:cNvPr id="10" name="Shape 7"/>
          <p:cNvSpPr/>
          <p:nvPr/>
        </p:nvSpPr>
        <p:spPr>
          <a:xfrm>
            <a:off x="6343293" y="5724763"/>
            <a:ext cx="7430214" cy="1832610"/>
          </a:xfrm>
          <a:prstGeom prst="roundRect">
            <a:avLst>
              <a:gd name="adj" fmla="val 5611"/>
            </a:avLst>
          </a:prstGeom>
          <a:solidFill>
            <a:srgbClr val="E1E1EA"/>
          </a:solidFill>
          <a:ln w="15240">
            <a:solidFill>
              <a:srgbClr val="C7C7D0"/>
            </a:solidFill>
            <a:prstDash val="solid"/>
          </a:ln>
        </p:spPr>
      </p:sp>
      <p:sp>
        <p:nvSpPr>
          <p:cNvPr id="11" name="Text 8"/>
          <p:cNvSpPr/>
          <p:nvPr/>
        </p:nvSpPr>
        <p:spPr>
          <a:xfrm>
            <a:off x="6603325" y="5984796"/>
            <a:ext cx="3060502" cy="382548"/>
          </a:xfrm>
          <a:prstGeom prst="rect">
            <a:avLst/>
          </a:prstGeom>
          <a:noFill/>
          <a:ln/>
        </p:spPr>
        <p:txBody>
          <a:bodyPr wrap="none" rtlCol="0" anchor="t"/>
          <a:lstStyle/>
          <a:p>
            <a:pPr marL="0" indent="0">
              <a:lnSpc>
                <a:spcPts val="3012"/>
              </a:lnSpc>
              <a:buNone/>
            </a:pPr>
            <a:r>
              <a:rPr lang="en-US" sz="2410" dirty="0">
                <a:solidFill>
                  <a:srgbClr val="3C3939"/>
                </a:solidFill>
                <a:latin typeface="Raleway" pitchFamily="34" charset="0"/>
                <a:ea typeface="Raleway" pitchFamily="34" charset="-122"/>
                <a:cs typeface="Raleway" pitchFamily="34" charset="-120"/>
              </a:rPr>
              <a:t>Limited Reach</a:t>
            </a:r>
            <a:endParaRPr lang="en-US" sz="2410" dirty="0"/>
          </a:p>
        </p:txBody>
      </p:sp>
      <p:sp>
        <p:nvSpPr>
          <p:cNvPr id="12" name="Text 9"/>
          <p:cNvSpPr/>
          <p:nvPr/>
        </p:nvSpPr>
        <p:spPr>
          <a:xfrm>
            <a:off x="6603325" y="6514148"/>
            <a:ext cx="6910149" cy="783193"/>
          </a:xfrm>
          <a:prstGeom prst="rect">
            <a:avLst/>
          </a:prstGeom>
          <a:noFill/>
          <a:ln/>
        </p:spPr>
        <p:txBody>
          <a:bodyPr wrap="square" rtlCol="0" anchor="t"/>
          <a:lstStyle/>
          <a:p>
            <a:pPr marL="0" indent="0">
              <a:lnSpc>
                <a:spcPts val="3085"/>
              </a:lnSpc>
              <a:buNone/>
            </a:pPr>
            <a:r>
              <a:rPr lang="en-US" sz="1928" dirty="0">
                <a:solidFill>
                  <a:srgbClr val="3C3939"/>
                </a:solidFill>
                <a:latin typeface="Roboto" pitchFamily="34" charset="0"/>
                <a:ea typeface="Roboto" pitchFamily="34" charset="-122"/>
                <a:cs typeface="Roboto" pitchFamily="34" charset="-120"/>
              </a:rPr>
              <a:t>There is a need for a comprehensive web-based platform to handle online sales and streamline business processes.</a:t>
            </a:r>
            <a:endParaRPr lang="en-US" sz="192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10391"/>
            <a:ext cx="14630400" cy="2583656"/>
          </a:xfrm>
          <a:prstGeom prst="rect">
            <a:avLst/>
          </a:prstGeom>
        </p:spPr>
      </p:pic>
      <p:sp>
        <p:nvSpPr>
          <p:cNvPr id="5" name="Text 2"/>
          <p:cNvSpPr/>
          <p:nvPr/>
        </p:nvSpPr>
        <p:spPr>
          <a:xfrm>
            <a:off x="1669733" y="3319343"/>
            <a:ext cx="5167312" cy="645914"/>
          </a:xfrm>
          <a:prstGeom prst="rect">
            <a:avLst/>
          </a:prstGeom>
          <a:noFill/>
          <a:ln/>
        </p:spPr>
        <p:txBody>
          <a:bodyPr wrap="none" rtlCol="0" anchor="t"/>
          <a:lstStyle/>
          <a:p>
            <a:pPr marL="0" indent="0">
              <a:lnSpc>
                <a:spcPts val="5086"/>
              </a:lnSpc>
              <a:buNone/>
            </a:pPr>
            <a:r>
              <a:rPr lang="en-US" sz="4069" dirty="0">
                <a:solidFill>
                  <a:srgbClr val="1B1B27"/>
                </a:solidFill>
                <a:latin typeface="Raleway" pitchFamily="34" charset="0"/>
                <a:ea typeface="Raleway" pitchFamily="34" charset="-122"/>
                <a:cs typeface="Raleway" pitchFamily="34" charset="-120"/>
              </a:rPr>
              <a:t>Objectives</a:t>
            </a:r>
            <a:endParaRPr lang="en-US" sz="4069" dirty="0"/>
          </a:p>
        </p:txBody>
      </p:sp>
      <p:sp>
        <p:nvSpPr>
          <p:cNvPr id="6" name="Text 3"/>
          <p:cNvSpPr/>
          <p:nvPr/>
        </p:nvSpPr>
        <p:spPr>
          <a:xfrm>
            <a:off x="1669733" y="4275296"/>
            <a:ext cx="11290816" cy="661273"/>
          </a:xfrm>
          <a:prstGeom prst="rect">
            <a:avLst/>
          </a:prstGeom>
          <a:noFill/>
          <a:ln/>
        </p:spPr>
        <p:txBody>
          <a:bodyPr wrap="square" rtlCol="0" anchor="t"/>
          <a:lstStyle/>
          <a:p>
            <a:pPr marL="0" indent="0">
              <a:lnSpc>
                <a:spcPts val="2604"/>
              </a:lnSpc>
              <a:buNone/>
            </a:pPr>
            <a:r>
              <a:rPr lang="en-US" sz="1628" dirty="0">
                <a:solidFill>
                  <a:srgbClr val="3C3939"/>
                </a:solidFill>
                <a:latin typeface="Roboto" pitchFamily="34" charset="0"/>
                <a:ea typeface="Roboto" pitchFamily="34" charset="-122"/>
                <a:cs typeface="Roboto" pitchFamily="34" charset="-120"/>
              </a:rPr>
              <a:t>DessertDeck aims to address the challenges faced by traditional sweet shops by providing a comprehensive online platform.</a:t>
            </a:r>
            <a:endParaRPr lang="en-US" sz="1628" dirty="0"/>
          </a:p>
        </p:txBody>
      </p:sp>
      <p:sp>
        <p:nvSpPr>
          <p:cNvPr id="7" name="Shape 4"/>
          <p:cNvSpPr/>
          <p:nvPr/>
        </p:nvSpPr>
        <p:spPr>
          <a:xfrm>
            <a:off x="1669733" y="5401628"/>
            <a:ext cx="465058" cy="465058"/>
          </a:xfrm>
          <a:prstGeom prst="roundRect">
            <a:avLst>
              <a:gd name="adj" fmla="val 18667"/>
            </a:avLst>
          </a:prstGeom>
          <a:solidFill>
            <a:srgbClr val="E1E1EA"/>
          </a:solidFill>
          <a:ln w="7620">
            <a:solidFill>
              <a:srgbClr val="C7C7D0"/>
            </a:solidFill>
            <a:prstDash val="solid"/>
          </a:ln>
        </p:spPr>
      </p:sp>
      <p:sp>
        <p:nvSpPr>
          <p:cNvPr id="8" name="Text 5"/>
          <p:cNvSpPr/>
          <p:nvPr/>
        </p:nvSpPr>
        <p:spPr>
          <a:xfrm>
            <a:off x="1835825" y="5479137"/>
            <a:ext cx="132755" cy="310039"/>
          </a:xfrm>
          <a:prstGeom prst="rect">
            <a:avLst/>
          </a:prstGeom>
          <a:noFill/>
          <a:ln/>
        </p:spPr>
        <p:txBody>
          <a:bodyPr wrap="none" rtlCol="0" anchor="t"/>
          <a:lstStyle/>
          <a:p>
            <a:pPr marL="0" indent="0" algn="ctr">
              <a:lnSpc>
                <a:spcPts val="2441"/>
              </a:lnSpc>
              <a:buNone/>
            </a:pPr>
            <a:r>
              <a:rPr lang="en-US" sz="2441" dirty="0">
                <a:solidFill>
                  <a:srgbClr val="3C3939"/>
                </a:solidFill>
                <a:latin typeface="Raleway" pitchFamily="34" charset="0"/>
                <a:ea typeface="Raleway" pitchFamily="34" charset="-122"/>
                <a:cs typeface="Raleway" pitchFamily="34" charset="-120"/>
              </a:rPr>
              <a:t>1</a:t>
            </a:r>
            <a:endParaRPr lang="en-US" sz="2441" dirty="0"/>
          </a:p>
        </p:txBody>
      </p:sp>
      <p:sp>
        <p:nvSpPr>
          <p:cNvPr id="9" name="Text 6"/>
          <p:cNvSpPr/>
          <p:nvPr/>
        </p:nvSpPr>
        <p:spPr>
          <a:xfrm>
            <a:off x="2341483" y="5401628"/>
            <a:ext cx="2837736" cy="322898"/>
          </a:xfrm>
          <a:prstGeom prst="rect">
            <a:avLst/>
          </a:prstGeom>
          <a:noFill/>
          <a:ln/>
        </p:spPr>
        <p:txBody>
          <a:bodyPr wrap="none" rtlCol="0" anchor="t"/>
          <a:lstStyle/>
          <a:p>
            <a:pPr marL="0" indent="0">
              <a:lnSpc>
                <a:spcPts val="2543"/>
              </a:lnSpc>
              <a:buNone/>
            </a:pPr>
            <a:r>
              <a:rPr lang="en-US" sz="2034" dirty="0">
                <a:solidFill>
                  <a:srgbClr val="3C3939"/>
                </a:solidFill>
                <a:latin typeface="Raleway" pitchFamily="34" charset="0"/>
                <a:ea typeface="Raleway" pitchFamily="34" charset="-122"/>
                <a:cs typeface="Raleway" pitchFamily="34" charset="-120"/>
              </a:rPr>
              <a:t>Expand Business Reach</a:t>
            </a:r>
            <a:endParaRPr lang="en-US" sz="2034" dirty="0"/>
          </a:p>
        </p:txBody>
      </p:sp>
      <p:sp>
        <p:nvSpPr>
          <p:cNvPr id="10" name="Text 7"/>
          <p:cNvSpPr/>
          <p:nvPr/>
        </p:nvSpPr>
        <p:spPr>
          <a:xfrm>
            <a:off x="2341483" y="5848469"/>
            <a:ext cx="2954060" cy="991910"/>
          </a:xfrm>
          <a:prstGeom prst="rect">
            <a:avLst/>
          </a:prstGeom>
          <a:noFill/>
          <a:ln/>
        </p:spPr>
        <p:txBody>
          <a:bodyPr wrap="square" rtlCol="0" anchor="t"/>
          <a:lstStyle/>
          <a:p>
            <a:pPr marL="0" indent="0">
              <a:lnSpc>
                <a:spcPts val="2604"/>
              </a:lnSpc>
              <a:buNone/>
            </a:pPr>
            <a:r>
              <a:rPr lang="en-US" sz="1628" dirty="0">
                <a:solidFill>
                  <a:srgbClr val="3C3939"/>
                </a:solidFill>
                <a:latin typeface="Roboto" pitchFamily="34" charset="0"/>
                <a:ea typeface="Roboto" pitchFamily="34" charset="-122"/>
                <a:cs typeface="Roboto" pitchFamily="34" charset="-120"/>
              </a:rPr>
              <a:t>Develop an online platform to reach a broader audience beyond the local community.</a:t>
            </a:r>
            <a:endParaRPr lang="en-US" sz="1628" dirty="0"/>
          </a:p>
        </p:txBody>
      </p:sp>
      <p:sp>
        <p:nvSpPr>
          <p:cNvPr id="11" name="Shape 8"/>
          <p:cNvSpPr/>
          <p:nvPr/>
        </p:nvSpPr>
        <p:spPr>
          <a:xfrm>
            <a:off x="5502235" y="5401628"/>
            <a:ext cx="465058" cy="465058"/>
          </a:xfrm>
          <a:prstGeom prst="roundRect">
            <a:avLst>
              <a:gd name="adj" fmla="val 18667"/>
            </a:avLst>
          </a:prstGeom>
          <a:solidFill>
            <a:srgbClr val="E1E1EA"/>
          </a:solidFill>
          <a:ln w="7620">
            <a:solidFill>
              <a:srgbClr val="C7C7D0"/>
            </a:solidFill>
            <a:prstDash val="solid"/>
          </a:ln>
        </p:spPr>
      </p:sp>
      <p:sp>
        <p:nvSpPr>
          <p:cNvPr id="12" name="Text 9"/>
          <p:cNvSpPr/>
          <p:nvPr/>
        </p:nvSpPr>
        <p:spPr>
          <a:xfrm>
            <a:off x="5653921" y="5479137"/>
            <a:ext cx="161568" cy="310039"/>
          </a:xfrm>
          <a:prstGeom prst="rect">
            <a:avLst/>
          </a:prstGeom>
          <a:noFill/>
          <a:ln/>
        </p:spPr>
        <p:txBody>
          <a:bodyPr wrap="none" rtlCol="0" anchor="t"/>
          <a:lstStyle/>
          <a:p>
            <a:pPr marL="0" indent="0" algn="ctr">
              <a:lnSpc>
                <a:spcPts val="2441"/>
              </a:lnSpc>
              <a:buNone/>
            </a:pPr>
            <a:r>
              <a:rPr lang="en-US" sz="2441" dirty="0">
                <a:solidFill>
                  <a:srgbClr val="3C3939"/>
                </a:solidFill>
                <a:latin typeface="Raleway" pitchFamily="34" charset="0"/>
                <a:ea typeface="Raleway" pitchFamily="34" charset="-122"/>
                <a:cs typeface="Raleway" pitchFamily="34" charset="-120"/>
              </a:rPr>
              <a:t>2</a:t>
            </a:r>
            <a:endParaRPr lang="en-US" sz="2441" dirty="0"/>
          </a:p>
        </p:txBody>
      </p:sp>
      <p:sp>
        <p:nvSpPr>
          <p:cNvPr id="13" name="Text 10"/>
          <p:cNvSpPr/>
          <p:nvPr/>
        </p:nvSpPr>
        <p:spPr>
          <a:xfrm>
            <a:off x="6173986" y="5401628"/>
            <a:ext cx="2954060" cy="645795"/>
          </a:xfrm>
          <a:prstGeom prst="rect">
            <a:avLst/>
          </a:prstGeom>
          <a:noFill/>
          <a:ln/>
        </p:spPr>
        <p:txBody>
          <a:bodyPr wrap="square" rtlCol="0" anchor="t"/>
          <a:lstStyle/>
          <a:p>
            <a:pPr marL="0" indent="0">
              <a:lnSpc>
                <a:spcPts val="2543"/>
              </a:lnSpc>
              <a:buNone/>
            </a:pPr>
            <a:r>
              <a:rPr lang="en-US" sz="2034" dirty="0">
                <a:solidFill>
                  <a:srgbClr val="3C3939"/>
                </a:solidFill>
                <a:latin typeface="Raleway" pitchFamily="34" charset="0"/>
                <a:ea typeface="Raleway" pitchFamily="34" charset="-122"/>
                <a:cs typeface="Raleway" pitchFamily="34" charset="-120"/>
              </a:rPr>
              <a:t>Enhance Operational Efficiency</a:t>
            </a:r>
            <a:endParaRPr lang="en-US" sz="2034" dirty="0"/>
          </a:p>
        </p:txBody>
      </p:sp>
      <p:sp>
        <p:nvSpPr>
          <p:cNvPr id="14" name="Text 11"/>
          <p:cNvSpPr/>
          <p:nvPr/>
        </p:nvSpPr>
        <p:spPr>
          <a:xfrm>
            <a:off x="6173986" y="6171367"/>
            <a:ext cx="2954060" cy="1322546"/>
          </a:xfrm>
          <a:prstGeom prst="rect">
            <a:avLst/>
          </a:prstGeom>
          <a:noFill/>
          <a:ln/>
        </p:spPr>
        <p:txBody>
          <a:bodyPr wrap="square" rtlCol="0" anchor="t"/>
          <a:lstStyle/>
          <a:p>
            <a:pPr marL="0" indent="0">
              <a:lnSpc>
                <a:spcPts val="2604"/>
              </a:lnSpc>
              <a:buNone/>
            </a:pPr>
            <a:r>
              <a:rPr lang="en-US" sz="1628" dirty="0">
                <a:solidFill>
                  <a:srgbClr val="3C3939"/>
                </a:solidFill>
                <a:latin typeface="Roboto" pitchFamily="34" charset="0"/>
                <a:ea typeface="Roboto" pitchFamily="34" charset="-122"/>
                <a:cs typeface="Roboto" pitchFamily="34" charset="-120"/>
              </a:rPr>
              <a:t>Implement automation to streamline inventory management, order processing, and customer interactions.</a:t>
            </a:r>
            <a:endParaRPr lang="en-US" sz="1628" dirty="0"/>
          </a:p>
        </p:txBody>
      </p:sp>
      <p:sp>
        <p:nvSpPr>
          <p:cNvPr id="15" name="Shape 12"/>
          <p:cNvSpPr/>
          <p:nvPr/>
        </p:nvSpPr>
        <p:spPr>
          <a:xfrm>
            <a:off x="9334738" y="5401628"/>
            <a:ext cx="465058" cy="465058"/>
          </a:xfrm>
          <a:prstGeom prst="roundRect">
            <a:avLst>
              <a:gd name="adj" fmla="val 18667"/>
            </a:avLst>
          </a:prstGeom>
          <a:solidFill>
            <a:srgbClr val="E1E1EA"/>
          </a:solidFill>
          <a:ln w="7620">
            <a:solidFill>
              <a:srgbClr val="C7C7D0"/>
            </a:solidFill>
            <a:prstDash val="solid"/>
          </a:ln>
        </p:spPr>
      </p:sp>
      <p:sp>
        <p:nvSpPr>
          <p:cNvPr id="16" name="Text 13"/>
          <p:cNvSpPr/>
          <p:nvPr/>
        </p:nvSpPr>
        <p:spPr>
          <a:xfrm>
            <a:off x="9484519" y="5479137"/>
            <a:ext cx="165497" cy="310039"/>
          </a:xfrm>
          <a:prstGeom prst="rect">
            <a:avLst/>
          </a:prstGeom>
          <a:noFill/>
          <a:ln/>
        </p:spPr>
        <p:txBody>
          <a:bodyPr wrap="none" rtlCol="0" anchor="t"/>
          <a:lstStyle/>
          <a:p>
            <a:pPr marL="0" indent="0" algn="ctr">
              <a:lnSpc>
                <a:spcPts val="2441"/>
              </a:lnSpc>
              <a:buNone/>
            </a:pPr>
            <a:r>
              <a:rPr lang="en-US" sz="2441" dirty="0">
                <a:solidFill>
                  <a:srgbClr val="3C3939"/>
                </a:solidFill>
                <a:latin typeface="Raleway" pitchFamily="34" charset="0"/>
                <a:ea typeface="Raleway" pitchFamily="34" charset="-122"/>
                <a:cs typeface="Raleway" pitchFamily="34" charset="-120"/>
              </a:rPr>
              <a:t>3</a:t>
            </a:r>
            <a:endParaRPr lang="en-US" sz="2441" dirty="0"/>
          </a:p>
        </p:txBody>
      </p:sp>
      <p:sp>
        <p:nvSpPr>
          <p:cNvPr id="17" name="Text 14"/>
          <p:cNvSpPr/>
          <p:nvPr/>
        </p:nvSpPr>
        <p:spPr>
          <a:xfrm>
            <a:off x="10006489" y="5401628"/>
            <a:ext cx="2954060" cy="645795"/>
          </a:xfrm>
          <a:prstGeom prst="rect">
            <a:avLst/>
          </a:prstGeom>
          <a:noFill/>
          <a:ln/>
        </p:spPr>
        <p:txBody>
          <a:bodyPr wrap="square" rtlCol="0" anchor="t"/>
          <a:lstStyle/>
          <a:p>
            <a:pPr marL="0" indent="0">
              <a:lnSpc>
                <a:spcPts val="2543"/>
              </a:lnSpc>
              <a:buNone/>
            </a:pPr>
            <a:r>
              <a:rPr lang="en-US" sz="2034" dirty="0">
                <a:solidFill>
                  <a:srgbClr val="3C3939"/>
                </a:solidFill>
                <a:latin typeface="Raleway" pitchFamily="34" charset="0"/>
                <a:ea typeface="Raleway" pitchFamily="34" charset="-122"/>
                <a:cs typeface="Raleway" pitchFamily="34" charset="-120"/>
              </a:rPr>
              <a:t>Improve Customer Experience</a:t>
            </a:r>
            <a:endParaRPr lang="en-US" sz="2034" dirty="0"/>
          </a:p>
        </p:txBody>
      </p:sp>
      <p:sp>
        <p:nvSpPr>
          <p:cNvPr id="18" name="Text 15"/>
          <p:cNvSpPr/>
          <p:nvPr/>
        </p:nvSpPr>
        <p:spPr>
          <a:xfrm>
            <a:off x="10006489" y="6171367"/>
            <a:ext cx="2954060" cy="991910"/>
          </a:xfrm>
          <a:prstGeom prst="rect">
            <a:avLst/>
          </a:prstGeom>
          <a:noFill/>
          <a:ln/>
        </p:spPr>
        <p:txBody>
          <a:bodyPr wrap="square" rtlCol="0" anchor="t"/>
          <a:lstStyle/>
          <a:p>
            <a:pPr marL="0" indent="0">
              <a:lnSpc>
                <a:spcPts val="2604"/>
              </a:lnSpc>
              <a:buNone/>
            </a:pPr>
            <a:r>
              <a:rPr lang="en-US" sz="1628" dirty="0">
                <a:solidFill>
                  <a:srgbClr val="3C3939"/>
                </a:solidFill>
                <a:latin typeface="Roboto" pitchFamily="34" charset="0"/>
                <a:ea typeface="Roboto" pitchFamily="34" charset="-122"/>
                <a:cs typeface="Roboto" pitchFamily="34" charset="-120"/>
              </a:rPr>
              <a:t>Provide a convenient and user-friendly shopping experience for customers.</a:t>
            </a:r>
            <a:endParaRPr lang="en-US" sz="162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33291"/>
          </a:xfrm>
          <a:prstGeom prst="rect">
            <a:avLst/>
          </a:prstGeom>
          <a:solidFill>
            <a:srgbClr val="FFFFFF">
              <a:alpha val="75000"/>
            </a:srgbClr>
          </a:solidFill>
          <a:ln/>
        </p:spPr>
      </p:sp>
      <p:sp>
        <p:nvSpPr>
          <p:cNvPr id="4" name="Text 2"/>
          <p:cNvSpPr/>
          <p:nvPr/>
        </p:nvSpPr>
        <p:spPr>
          <a:xfrm>
            <a:off x="862489" y="677585"/>
            <a:ext cx="6160770" cy="769977"/>
          </a:xfrm>
          <a:prstGeom prst="rect">
            <a:avLst/>
          </a:prstGeom>
          <a:noFill/>
          <a:ln/>
        </p:spPr>
        <p:txBody>
          <a:bodyPr wrap="none" rtlCol="0" anchor="t"/>
          <a:lstStyle/>
          <a:p>
            <a:pPr marL="0" indent="0">
              <a:lnSpc>
                <a:spcPts val="6064"/>
              </a:lnSpc>
              <a:buNone/>
            </a:pPr>
            <a:r>
              <a:rPr lang="en-US" sz="4851" dirty="0">
                <a:solidFill>
                  <a:srgbClr val="1B1B27"/>
                </a:solidFill>
                <a:latin typeface="Raleway" pitchFamily="34" charset="0"/>
                <a:ea typeface="Raleway" pitchFamily="34" charset="-122"/>
                <a:cs typeface="Raleway" pitchFamily="34" charset="-120"/>
              </a:rPr>
              <a:t>Features</a:t>
            </a:r>
            <a:endParaRPr lang="en-US" sz="4851" dirty="0"/>
          </a:p>
        </p:txBody>
      </p:sp>
      <p:sp>
        <p:nvSpPr>
          <p:cNvPr id="5" name="Text 3"/>
          <p:cNvSpPr/>
          <p:nvPr/>
        </p:nvSpPr>
        <p:spPr>
          <a:xfrm>
            <a:off x="862489" y="1940362"/>
            <a:ext cx="12905423" cy="394335"/>
          </a:xfrm>
          <a:prstGeom prst="rect">
            <a:avLst/>
          </a:prstGeom>
          <a:noFill/>
          <a:ln/>
        </p:spPr>
        <p:txBody>
          <a:bodyPr wrap="none" rtlCol="0" anchor="t"/>
          <a:lstStyle/>
          <a:p>
            <a:pPr marL="0" indent="0">
              <a:lnSpc>
                <a:spcPts val="3105"/>
              </a:lnSpc>
              <a:buNone/>
            </a:pPr>
            <a:r>
              <a:rPr lang="en-US" sz="1940" dirty="0">
                <a:solidFill>
                  <a:srgbClr val="3C3939"/>
                </a:solidFill>
                <a:latin typeface="Roboto" pitchFamily="34" charset="0"/>
                <a:ea typeface="Roboto" pitchFamily="34" charset="-122"/>
                <a:cs typeface="Roboto" pitchFamily="34" charset="-120"/>
              </a:rPr>
              <a:t>DessertDeck offers a range of features to cater to both customers and administrators.</a:t>
            </a:r>
            <a:endParaRPr lang="en-US" sz="1940" dirty="0"/>
          </a:p>
        </p:txBody>
      </p:sp>
      <p:sp>
        <p:nvSpPr>
          <p:cNvPr id="6" name="Text 4"/>
          <p:cNvSpPr/>
          <p:nvPr/>
        </p:nvSpPr>
        <p:spPr>
          <a:xfrm>
            <a:off x="862489" y="2858214"/>
            <a:ext cx="3080385" cy="384929"/>
          </a:xfrm>
          <a:prstGeom prst="rect">
            <a:avLst/>
          </a:prstGeom>
          <a:noFill/>
          <a:ln/>
        </p:spPr>
        <p:txBody>
          <a:bodyPr wrap="none" rtlCol="0" anchor="t"/>
          <a:lstStyle/>
          <a:p>
            <a:pPr marL="0" indent="0">
              <a:lnSpc>
                <a:spcPts val="3032"/>
              </a:lnSpc>
              <a:buNone/>
            </a:pPr>
            <a:r>
              <a:rPr lang="en-US" sz="2426" dirty="0">
                <a:solidFill>
                  <a:srgbClr val="1B1B27"/>
                </a:solidFill>
                <a:latin typeface="Raleway" pitchFamily="34" charset="0"/>
                <a:ea typeface="Raleway" pitchFamily="34" charset="-122"/>
                <a:cs typeface="Raleway" pitchFamily="34" charset="-120"/>
              </a:rPr>
              <a:t>Customer Features</a:t>
            </a:r>
            <a:endParaRPr lang="en-US" sz="2426" dirty="0"/>
          </a:p>
        </p:txBody>
      </p:sp>
      <p:sp>
        <p:nvSpPr>
          <p:cNvPr id="7" name="Text 5"/>
          <p:cNvSpPr/>
          <p:nvPr/>
        </p:nvSpPr>
        <p:spPr>
          <a:xfrm>
            <a:off x="1256586" y="3489484"/>
            <a:ext cx="5757982" cy="394335"/>
          </a:xfrm>
          <a:prstGeom prst="rect">
            <a:avLst/>
          </a:prstGeom>
          <a:noFill/>
          <a:ln/>
        </p:spPr>
        <p:txBody>
          <a:bodyPr wrap="non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Create accounts, log in, and recover passwords</a:t>
            </a:r>
            <a:endParaRPr lang="en-US" sz="1940" dirty="0"/>
          </a:p>
        </p:txBody>
      </p:sp>
      <p:sp>
        <p:nvSpPr>
          <p:cNvPr id="8" name="Text 6"/>
          <p:cNvSpPr/>
          <p:nvPr/>
        </p:nvSpPr>
        <p:spPr>
          <a:xfrm>
            <a:off x="1256586" y="3970020"/>
            <a:ext cx="5757982" cy="788670"/>
          </a:xfrm>
          <a:prstGeom prst="rect">
            <a:avLst/>
          </a:prstGeom>
          <a:noFill/>
          <a:ln/>
        </p:spPr>
        <p:txBody>
          <a:bodyPr wrap="squar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Explore a catalog of sweets with names, descriptions, prices, and images</a:t>
            </a:r>
            <a:endParaRPr lang="en-US" sz="1940" dirty="0"/>
          </a:p>
        </p:txBody>
      </p:sp>
      <p:sp>
        <p:nvSpPr>
          <p:cNvPr id="9" name="Text 7"/>
          <p:cNvSpPr/>
          <p:nvPr/>
        </p:nvSpPr>
        <p:spPr>
          <a:xfrm>
            <a:off x="1256586" y="4844891"/>
            <a:ext cx="5757982" cy="394335"/>
          </a:xfrm>
          <a:prstGeom prst="rect">
            <a:avLst/>
          </a:prstGeom>
          <a:noFill/>
          <a:ln/>
        </p:spPr>
        <p:txBody>
          <a:bodyPr wrap="non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Search and filter products</a:t>
            </a:r>
            <a:endParaRPr lang="en-US" sz="1940" dirty="0"/>
          </a:p>
        </p:txBody>
      </p:sp>
      <p:sp>
        <p:nvSpPr>
          <p:cNvPr id="10" name="Text 8"/>
          <p:cNvSpPr/>
          <p:nvPr/>
        </p:nvSpPr>
        <p:spPr>
          <a:xfrm>
            <a:off x="1256586" y="5325428"/>
            <a:ext cx="5757982" cy="788670"/>
          </a:xfrm>
          <a:prstGeom prst="rect">
            <a:avLst/>
          </a:prstGeom>
          <a:noFill/>
          <a:ln/>
        </p:spPr>
        <p:txBody>
          <a:bodyPr wrap="squar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Add, update, or remove items from their shopping cart</a:t>
            </a:r>
            <a:endParaRPr lang="en-US" sz="1940" dirty="0"/>
          </a:p>
        </p:txBody>
      </p:sp>
      <p:sp>
        <p:nvSpPr>
          <p:cNvPr id="11" name="Text 9"/>
          <p:cNvSpPr/>
          <p:nvPr/>
        </p:nvSpPr>
        <p:spPr>
          <a:xfrm>
            <a:off x="1256586" y="6200299"/>
            <a:ext cx="5757982" cy="788670"/>
          </a:xfrm>
          <a:prstGeom prst="rect">
            <a:avLst/>
          </a:prstGeom>
          <a:noFill/>
          <a:ln/>
        </p:spPr>
        <p:txBody>
          <a:bodyPr wrap="squar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Place orders, receive confirmations, and track order status</a:t>
            </a:r>
            <a:endParaRPr lang="en-US" sz="1940" dirty="0"/>
          </a:p>
        </p:txBody>
      </p:sp>
      <p:sp>
        <p:nvSpPr>
          <p:cNvPr id="12" name="Text 10"/>
          <p:cNvSpPr/>
          <p:nvPr/>
        </p:nvSpPr>
        <p:spPr>
          <a:xfrm>
            <a:off x="1256586" y="7075170"/>
            <a:ext cx="5757982" cy="394335"/>
          </a:xfrm>
          <a:prstGeom prst="rect">
            <a:avLst/>
          </a:prstGeom>
          <a:noFill/>
          <a:ln/>
        </p:spPr>
        <p:txBody>
          <a:bodyPr wrap="non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Update personal information and view order history</a:t>
            </a:r>
            <a:endParaRPr lang="en-US" sz="1940" dirty="0"/>
          </a:p>
        </p:txBody>
      </p:sp>
      <p:sp>
        <p:nvSpPr>
          <p:cNvPr id="13" name="Text 11"/>
          <p:cNvSpPr/>
          <p:nvPr/>
        </p:nvSpPr>
        <p:spPr>
          <a:xfrm>
            <a:off x="7623453" y="2858214"/>
            <a:ext cx="3080385" cy="384929"/>
          </a:xfrm>
          <a:prstGeom prst="rect">
            <a:avLst/>
          </a:prstGeom>
          <a:noFill/>
          <a:ln/>
        </p:spPr>
        <p:txBody>
          <a:bodyPr wrap="none" rtlCol="0" anchor="t"/>
          <a:lstStyle/>
          <a:p>
            <a:pPr marL="0" indent="0">
              <a:lnSpc>
                <a:spcPts val="3032"/>
              </a:lnSpc>
              <a:buNone/>
            </a:pPr>
            <a:r>
              <a:rPr lang="en-US" sz="2426" dirty="0">
                <a:solidFill>
                  <a:srgbClr val="1B1B27"/>
                </a:solidFill>
                <a:latin typeface="Raleway" pitchFamily="34" charset="0"/>
                <a:ea typeface="Raleway" pitchFamily="34" charset="-122"/>
                <a:cs typeface="Raleway" pitchFamily="34" charset="-120"/>
              </a:rPr>
              <a:t>Admin Features</a:t>
            </a:r>
            <a:endParaRPr lang="en-US" sz="2426" dirty="0"/>
          </a:p>
        </p:txBody>
      </p:sp>
      <p:sp>
        <p:nvSpPr>
          <p:cNvPr id="14" name="Text 12"/>
          <p:cNvSpPr/>
          <p:nvPr/>
        </p:nvSpPr>
        <p:spPr>
          <a:xfrm>
            <a:off x="8017550" y="3489484"/>
            <a:ext cx="5757982" cy="394335"/>
          </a:xfrm>
          <a:prstGeom prst="rect">
            <a:avLst/>
          </a:prstGeom>
          <a:noFill/>
          <a:ln/>
        </p:spPr>
        <p:txBody>
          <a:bodyPr wrap="non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Manage the product catalog</a:t>
            </a:r>
            <a:endParaRPr lang="en-US" sz="1940" dirty="0"/>
          </a:p>
        </p:txBody>
      </p:sp>
      <p:sp>
        <p:nvSpPr>
          <p:cNvPr id="15" name="Text 13"/>
          <p:cNvSpPr/>
          <p:nvPr/>
        </p:nvSpPr>
        <p:spPr>
          <a:xfrm>
            <a:off x="8017550" y="3970020"/>
            <a:ext cx="5757982" cy="394335"/>
          </a:xfrm>
          <a:prstGeom prst="rect">
            <a:avLst/>
          </a:prstGeom>
          <a:noFill/>
          <a:ln/>
        </p:spPr>
        <p:txBody>
          <a:bodyPr wrap="none" rtlCol="0" anchor="t"/>
          <a:lstStyle/>
          <a:p>
            <a:pPr marL="342900" indent="-342900" algn="l">
              <a:lnSpc>
                <a:spcPts val="3105"/>
              </a:lnSpc>
              <a:buSzPct val="100000"/>
              <a:buChar char="•"/>
            </a:pPr>
            <a:r>
              <a:rPr lang="en-US" sz="1940" dirty="0">
                <a:solidFill>
                  <a:srgbClr val="3C3939"/>
                </a:solidFill>
                <a:latin typeface="Roboto" pitchFamily="34" charset="0"/>
                <a:ea typeface="Roboto" pitchFamily="34" charset="-122"/>
                <a:cs typeface="Roboto" pitchFamily="34" charset="-120"/>
              </a:rPr>
              <a:t>Oversee orders and handle user accounts</a:t>
            </a:r>
            <a:endParaRPr lang="en-US" sz="19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76605" y="858083"/>
            <a:ext cx="4930378" cy="616268"/>
          </a:xfrm>
          <a:prstGeom prst="rect">
            <a:avLst/>
          </a:prstGeom>
          <a:noFill/>
          <a:ln/>
        </p:spPr>
        <p:txBody>
          <a:bodyPr wrap="none" rtlCol="0" anchor="t"/>
          <a:lstStyle/>
          <a:p>
            <a:pPr marL="0" indent="0">
              <a:lnSpc>
                <a:spcPts val="4853"/>
              </a:lnSpc>
              <a:buNone/>
            </a:pPr>
            <a:r>
              <a:rPr lang="en-US" sz="3882" dirty="0">
                <a:solidFill>
                  <a:srgbClr val="1B1B27"/>
                </a:solidFill>
                <a:latin typeface="Raleway" pitchFamily="34" charset="0"/>
                <a:ea typeface="Raleway" pitchFamily="34" charset="-122"/>
                <a:cs typeface="Raleway" pitchFamily="34" charset="-120"/>
              </a:rPr>
              <a:t>Existing System</a:t>
            </a:r>
            <a:endParaRPr lang="en-US" sz="3882" dirty="0"/>
          </a:p>
        </p:txBody>
      </p:sp>
      <p:sp>
        <p:nvSpPr>
          <p:cNvPr id="6" name="Text 3"/>
          <p:cNvSpPr/>
          <p:nvPr/>
        </p:nvSpPr>
        <p:spPr>
          <a:xfrm>
            <a:off x="6176605" y="1770102"/>
            <a:ext cx="7763589" cy="630793"/>
          </a:xfrm>
          <a:prstGeom prst="rect">
            <a:avLst/>
          </a:prstGeom>
          <a:noFill/>
          <a:ln/>
        </p:spPr>
        <p:txBody>
          <a:bodyPr wrap="square" rtlCol="0" anchor="t"/>
          <a:lstStyle/>
          <a:p>
            <a:pPr marL="0" indent="0">
              <a:lnSpc>
                <a:spcPts val="2485"/>
              </a:lnSpc>
              <a:buNone/>
            </a:pPr>
            <a:r>
              <a:rPr lang="en-US" sz="1553" dirty="0">
                <a:solidFill>
                  <a:srgbClr val="3C3939"/>
                </a:solidFill>
                <a:latin typeface="Roboto" pitchFamily="34" charset="0"/>
                <a:ea typeface="Roboto" pitchFamily="34" charset="-122"/>
                <a:cs typeface="Roboto" pitchFamily="34" charset="-120"/>
              </a:rPr>
              <a:t>Many sweet shops rely on manual processes or basic digital tools, which can lead to inefficiencies and errors.</a:t>
            </a:r>
            <a:endParaRPr lang="en-US" sz="1553" dirty="0"/>
          </a:p>
        </p:txBody>
      </p:sp>
      <p:sp>
        <p:nvSpPr>
          <p:cNvPr id="7" name="Shape 4"/>
          <p:cNvSpPr/>
          <p:nvPr/>
        </p:nvSpPr>
        <p:spPr>
          <a:xfrm>
            <a:off x="6460927" y="2622709"/>
            <a:ext cx="22860" cy="4748808"/>
          </a:xfrm>
          <a:prstGeom prst="roundRect">
            <a:avLst>
              <a:gd name="adj" fmla="val 362343"/>
            </a:avLst>
          </a:prstGeom>
          <a:solidFill>
            <a:srgbClr val="C7C7D0"/>
          </a:solidFill>
          <a:ln/>
        </p:spPr>
      </p:sp>
      <p:sp>
        <p:nvSpPr>
          <p:cNvPr id="8" name="Shape 5"/>
          <p:cNvSpPr/>
          <p:nvPr/>
        </p:nvSpPr>
        <p:spPr>
          <a:xfrm>
            <a:off x="6671310" y="3054906"/>
            <a:ext cx="690205" cy="22860"/>
          </a:xfrm>
          <a:prstGeom prst="roundRect">
            <a:avLst>
              <a:gd name="adj" fmla="val 362343"/>
            </a:avLst>
          </a:prstGeom>
          <a:solidFill>
            <a:srgbClr val="C7C7D0"/>
          </a:solidFill>
          <a:ln/>
        </p:spPr>
      </p:sp>
      <p:sp>
        <p:nvSpPr>
          <p:cNvPr id="9" name="Shape 6"/>
          <p:cNvSpPr/>
          <p:nvPr/>
        </p:nvSpPr>
        <p:spPr>
          <a:xfrm>
            <a:off x="6250543" y="2844522"/>
            <a:ext cx="443627" cy="443627"/>
          </a:xfrm>
          <a:prstGeom prst="roundRect">
            <a:avLst>
              <a:gd name="adj" fmla="val 18671"/>
            </a:avLst>
          </a:prstGeom>
          <a:solidFill>
            <a:srgbClr val="E1E1EA"/>
          </a:solidFill>
          <a:ln w="7620">
            <a:solidFill>
              <a:srgbClr val="C7C7D0"/>
            </a:solidFill>
            <a:prstDash val="solid"/>
          </a:ln>
        </p:spPr>
      </p:sp>
      <p:sp>
        <p:nvSpPr>
          <p:cNvPr id="10" name="Text 7"/>
          <p:cNvSpPr/>
          <p:nvPr/>
        </p:nvSpPr>
        <p:spPr>
          <a:xfrm>
            <a:off x="6409015" y="2918341"/>
            <a:ext cx="126683" cy="295870"/>
          </a:xfrm>
          <a:prstGeom prst="rect">
            <a:avLst/>
          </a:prstGeom>
          <a:noFill/>
          <a:ln/>
        </p:spPr>
        <p:txBody>
          <a:bodyPr wrap="none" rtlCol="0" anchor="t"/>
          <a:lstStyle/>
          <a:p>
            <a:pPr marL="0" indent="0" algn="ctr">
              <a:lnSpc>
                <a:spcPts val="2329"/>
              </a:lnSpc>
              <a:buNone/>
            </a:pPr>
            <a:r>
              <a:rPr lang="en-US" sz="2329" dirty="0">
                <a:solidFill>
                  <a:srgbClr val="3C3939"/>
                </a:solidFill>
                <a:latin typeface="Raleway" pitchFamily="34" charset="0"/>
                <a:ea typeface="Raleway" pitchFamily="34" charset="-122"/>
                <a:cs typeface="Raleway" pitchFamily="34" charset="-120"/>
              </a:rPr>
              <a:t>1</a:t>
            </a:r>
            <a:endParaRPr lang="en-US" sz="2329" dirty="0"/>
          </a:p>
        </p:txBody>
      </p:sp>
      <p:sp>
        <p:nvSpPr>
          <p:cNvPr id="11" name="Text 8"/>
          <p:cNvSpPr/>
          <p:nvPr/>
        </p:nvSpPr>
        <p:spPr>
          <a:xfrm>
            <a:off x="7557016" y="2819876"/>
            <a:ext cx="2465189" cy="308134"/>
          </a:xfrm>
          <a:prstGeom prst="rect">
            <a:avLst/>
          </a:prstGeom>
          <a:noFill/>
          <a:ln/>
        </p:spPr>
        <p:txBody>
          <a:bodyPr wrap="none" rtlCol="0" anchor="t"/>
          <a:lstStyle/>
          <a:p>
            <a:pPr marL="0" indent="0" algn="l">
              <a:lnSpc>
                <a:spcPts val="2426"/>
              </a:lnSpc>
              <a:buNone/>
            </a:pPr>
            <a:r>
              <a:rPr lang="en-US" sz="1941" dirty="0">
                <a:solidFill>
                  <a:srgbClr val="3C3939"/>
                </a:solidFill>
                <a:latin typeface="Raleway" pitchFamily="34" charset="0"/>
                <a:ea typeface="Raleway" pitchFamily="34" charset="-122"/>
                <a:cs typeface="Raleway" pitchFamily="34" charset="-120"/>
              </a:rPr>
              <a:t>Manual Processes</a:t>
            </a:r>
            <a:endParaRPr lang="en-US" sz="1941" dirty="0"/>
          </a:p>
        </p:txBody>
      </p:sp>
      <p:sp>
        <p:nvSpPr>
          <p:cNvPr id="12" name="Text 9"/>
          <p:cNvSpPr/>
          <p:nvPr/>
        </p:nvSpPr>
        <p:spPr>
          <a:xfrm>
            <a:off x="7557016" y="3246239"/>
            <a:ext cx="6383179" cy="630793"/>
          </a:xfrm>
          <a:prstGeom prst="rect">
            <a:avLst/>
          </a:prstGeom>
          <a:noFill/>
          <a:ln/>
        </p:spPr>
        <p:txBody>
          <a:bodyPr wrap="square" rtlCol="0" anchor="t"/>
          <a:lstStyle/>
          <a:p>
            <a:pPr marL="0" indent="0" algn="l">
              <a:lnSpc>
                <a:spcPts val="2485"/>
              </a:lnSpc>
              <a:buNone/>
            </a:pPr>
            <a:r>
              <a:rPr lang="en-US" sz="1553" dirty="0">
                <a:solidFill>
                  <a:srgbClr val="3C3939"/>
                </a:solidFill>
                <a:latin typeface="Roboto" pitchFamily="34" charset="0"/>
                <a:ea typeface="Roboto" pitchFamily="34" charset="-122"/>
                <a:cs typeface="Roboto" pitchFamily="34" charset="-120"/>
              </a:rPr>
              <a:t>Manual inventory tracking, order taking, and customer interactions are prone to errors and delays.</a:t>
            </a:r>
            <a:endParaRPr lang="en-US" sz="1553" dirty="0"/>
          </a:p>
        </p:txBody>
      </p:sp>
      <p:sp>
        <p:nvSpPr>
          <p:cNvPr id="13" name="Shape 10"/>
          <p:cNvSpPr/>
          <p:nvPr/>
        </p:nvSpPr>
        <p:spPr>
          <a:xfrm>
            <a:off x="6671310" y="4703564"/>
            <a:ext cx="690205" cy="22860"/>
          </a:xfrm>
          <a:prstGeom prst="roundRect">
            <a:avLst>
              <a:gd name="adj" fmla="val 362343"/>
            </a:avLst>
          </a:prstGeom>
          <a:solidFill>
            <a:srgbClr val="C7C7D0"/>
          </a:solidFill>
          <a:ln/>
        </p:spPr>
      </p:sp>
      <p:sp>
        <p:nvSpPr>
          <p:cNvPr id="14" name="Shape 11"/>
          <p:cNvSpPr/>
          <p:nvPr/>
        </p:nvSpPr>
        <p:spPr>
          <a:xfrm>
            <a:off x="6250543" y="4493181"/>
            <a:ext cx="443627" cy="443627"/>
          </a:xfrm>
          <a:prstGeom prst="roundRect">
            <a:avLst>
              <a:gd name="adj" fmla="val 18671"/>
            </a:avLst>
          </a:prstGeom>
          <a:solidFill>
            <a:srgbClr val="E1E1EA"/>
          </a:solidFill>
          <a:ln w="7620">
            <a:solidFill>
              <a:srgbClr val="C7C7D0"/>
            </a:solidFill>
            <a:prstDash val="solid"/>
          </a:ln>
        </p:spPr>
      </p:sp>
      <p:sp>
        <p:nvSpPr>
          <p:cNvPr id="15" name="Text 12"/>
          <p:cNvSpPr/>
          <p:nvPr/>
        </p:nvSpPr>
        <p:spPr>
          <a:xfrm>
            <a:off x="6395204" y="4566999"/>
            <a:ext cx="154186" cy="295870"/>
          </a:xfrm>
          <a:prstGeom prst="rect">
            <a:avLst/>
          </a:prstGeom>
          <a:noFill/>
          <a:ln/>
        </p:spPr>
        <p:txBody>
          <a:bodyPr wrap="none" rtlCol="0" anchor="t"/>
          <a:lstStyle/>
          <a:p>
            <a:pPr marL="0" indent="0" algn="ctr">
              <a:lnSpc>
                <a:spcPts val="2329"/>
              </a:lnSpc>
              <a:buNone/>
            </a:pPr>
            <a:r>
              <a:rPr lang="en-US" sz="2329" dirty="0">
                <a:solidFill>
                  <a:srgbClr val="3C3939"/>
                </a:solidFill>
                <a:latin typeface="Raleway" pitchFamily="34" charset="0"/>
                <a:ea typeface="Raleway" pitchFamily="34" charset="-122"/>
                <a:cs typeface="Raleway" pitchFamily="34" charset="-120"/>
              </a:rPr>
              <a:t>2</a:t>
            </a:r>
            <a:endParaRPr lang="en-US" sz="2329" dirty="0"/>
          </a:p>
        </p:txBody>
      </p:sp>
      <p:sp>
        <p:nvSpPr>
          <p:cNvPr id="16" name="Text 13"/>
          <p:cNvSpPr/>
          <p:nvPr/>
        </p:nvSpPr>
        <p:spPr>
          <a:xfrm>
            <a:off x="7557016" y="4468535"/>
            <a:ext cx="2465189" cy="308134"/>
          </a:xfrm>
          <a:prstGeom prst="rect">
            <a:avLst/>
          </a:prstGeom>
          <a:noFill/>
          <a:ln/>
        </p:spPr>
        <p:txBody>
          <a:bodyPr wrap="none" rtlCol="0" anchor="t"/>
          <a:lstStyle/>
          <a:p>
            <a:pPr marL="0" indent="0" algn="l">
              <a:lnSpc>
                <a:spcPts val="2426"/>
              </a:lnSpc>
              <a:buNone/>
            </a:pPr>
            <a:r>
              <a:rPr lang="en-US" sz="1941" dirty="0">
                <a:solidFill>
                  <a:srgbClr val="3C3939"/>
                </a:solidFill>
                <a:latin typeface="Raleway" pitchFamily="34" charset="0"/>
                <a:ea typeface="Raleway" pitchFamily="34" charset="-122"/>
                <a:cs typeface="Raleway" pitchFamily="34" charset="-120"/>
              </a:rPr>
              <a:t>Basic Digital Tools</a:t>
            </a:r>
            <a:endParaRPr lang="en-US" sz="1941" dirty="0"/>
          </a:p>
        </p:txBody>
      </p:sp>
      <p:sp>
        <p:nvSpPr>
          <p:cNvPr id="17" name="Text 14"/>
          <p:cNvSpPr/>
          <p:nvPr/>
        </p:nvSpPr>
        <p:spPr>
          <a:xfrm>
            <a:off x="7557016" y="4894897"/>
            <a:ext cx="6383179" cy="630793"/>
          </a:xfrm>
          <a:prstGeom prst="rect">
            <a:avLst/>
          </a:prstGeom>
          <a:noFill/>
          <a:ln/>
        </p:spPr>
        <p:txBody>
          <a:bodyPr wrap="square" rtlCol="0" anchor="t"/>
          <a:lstStyle/>
          <a:p>
            <a:pPr marL="0" indent="0" algn="l">
              <a:lnSpc>
                <a:spcPts val="2485"/>
              </a:lnSpc>
              <a:buNone/>
            </a:pPr>
            <a:r>
              <a:rPr lang="en-US" sz="1553" dirty="0">
                <a:solidFill>
                  <a:srgbClr val="3C3939"/>
                </a:solidFill>
                <a:latin typeface="Roboto" pitchFamily="34" charset="0"/>
                <a:ea typeface="Roboto" pitchFamily="34" charset="-122"/>
                <a:cs typeface="Roboto" pitchFamily="34" charset="-120"/>
              </a:rPr>
              <a:t>Outdated systems lack the automation and integration needed for modern business operations.</a:t>
            </a:r>
            <a:endParaRPr lang="en-US" sz="1553" dirty="0"/>
          </a:p>
        </p:txBody>
      </p:sp>
      <p:sp>
        <p:nvSpPr>
          <p:cNvPr id="18" name="Shape 15"/>
          <p:cNvSpPr/>
          <p:nvPr/>
        </p:nvSpPr>
        <p:spPr>
          <a:xfrm>
            <a:off x="6671310" y="6352223"/>
            <a:ext cx="690205" cy="22860"/>
          </a:xfrm>
          <a:prstGeom prst="roundRect">
            <a:avLst>
              <a:gd name="adj" fmla="val 362343"/>
            </a:avLst>
          </a:prstGeom>
          <a:solidFill>
            <a:srgbClr val="C7C7D0"/>
          </a:solidFill>
          <a:ln/>
        </p:spPr>
      </p:sp>
      <p:sp>
        <p:nvSpPr>
          <p:cNvPr id="19" name="Shape 16"/>
          <p:cNvSpPr/>
          <p:nvPr/>
        </p:nvSpPr>
        <p:spPr>
          <a:xfrm>
            <a:off x="6250543" y="6141839"/>
            <a:ext cx="443627" cy="443627"/>
          </a:xfrm>
          <a:prstGeom prst="roundRect">
            <a:avLst>
              <a:gd name="adj" fmla="val 18671"/>
            </a:avLst>
          </a:prstGeom>
          <a:solidFill>
            <a:srgbClr val="E1E1EA"/>
          </a:solidFill>
          <a:ln w="7620">
            <a:solidFill>
              <a:srgbClr val="C7C7D0"/>
            </a:solidFill>
            <a:prstDash val="solid"/>
          </a:ln>
        </p:spPr>
      </p:sp>
      <p:sp>
        <p:nvSpPr>
          <p:cNvPr id="20" name="Text 17"/>
          <p:cNvSpPr/>
          <p:nvPr/>
        </p:nvSpPr>
        <p:spPr>
          <a:xfrm>
            <a:off x="6393299" y="6215658"/>
            <a:ext cx="157996" cy="295870"/>
          </a:xfrm>
          <a:prstGeom prst="rect">
            <a:avLst/>
          </a:prstGeom>
          <a:noFill/>
          <a:ln/>
        </p:spPr>
        <p:txBody>
          <a:bodyPr wrap="none" rtlCol="0" anchor="t"/>
          <a:lstStyle/>
          <a:p>
            <a:pPr marL="0" indent="0" algn="ctr">
              <a:lnSpc>
                <a:spcPts val="2329"/>
              </a:lnSpc>
              <a:buNone/>
            </a:pPr>
            <a:r>
              <a:rPr lang="en-US" sz="2329" dirty="0">
                <a:solidFill>
                  <a:srgbClr val="3C3939"/>
                </a:solidFill>
                <a:latin typeface="Raleway" pitchFamily="34" charset="0"/>
                <a:ea typeface="Raleway" pitchFamily="34" charset="-122"/>
                <a:cs typeface="Raleway" pitchFamily="34" charset="-120"/>
              </a:rPr>
              <a:t>3</a:t>
            </a:r>
            <a:endParaRPr lang="en-US" sz="2329" dirty="0"/>
          </a:p>
        </p:txBody>
      </p:sp>
      <p:sp>
        <p:nvSpPr>
          <p:cNvPr id="21" name="Text 18"/>
          <p:cNvSpPr/>
          <p:nvPr/>
        </p:nvSpPr>
        <p:spPr>
          <a:xfrm>
            <a:off x="7557016" y="6117193"/>
            <a:ext cx="2465189" cy="308134"/>
          </a:xfrm>
          <a:prstGeom prst="rect">
            <a:avLst/>
          </a:prstGeom>
          <a:noFill/>
          <a:ln/>
        </p:spPr>
        <p:txBody>
          <a:bodyPr wrap="none" rtlCol="0" anchor="t"/>
          <a:lstStyle/>
          <a:p>
            <a:pPr marL="0" indent="0" algn="l">
              <a:lnSpc>
                <a:spcPts val="2426"/>
              </a:lnSpc>
              <a:buNone/>
            </a:pPr>
            <a:r>
              <a:rPr lang="en-US" sz="1941" dirty="0">
                <a:solidFill>
                  <a:srgbClr val="3C3939"/>
                </a:solidFill>
                <a:latin typeface="Raleway" pitchFamily="34" charset="0"/>
                <a:ea typeface="Raleway" pitchFamily="34" charset="-122"/>
                <a:cs typeface="Raleway" pitchFamily="34" charset="-120"/>
              </a:rPr>
              <a:t>Limited Functionality</a:t>
            </a:r>
            <a:endParaRPr lang="en-US" sz="1941" dirty="0"/>
          </a:p>
        </p:txBody>
      </p:sp>
      <p:sp>
        <p:nvSpPr>
          <p:cNvPr id="22" name="Text 19"/>
          <p:cNvSpPr/>
          <p:nvPr/>
        </p:nvSpPr>
        <p:spPr>
          <a:xfrm>
            <a:off x="7557016" y="6543556"/>
            <a:ext cx="6383179" cy="630793"/>
          </a:xfrm>
          <a:prstGeom prst="rect">
            <a:avLst/>
          </a:prstGeom>
          <a:noFill/>
          <a:ln/>
        </p:spPr>
        <p:txBody>
          <a:bodyPr wrap="square" rtlCol="0" anchor="t"/>
          <a:lstStyle/>
          <a:p>
            <a:pPr marL="0" indent="0" algn="l">
              <a:lnSpc>
                <a:spcPts val="2485"/>
              </a:lnSpc>
              <a:buNone/>
            </a:pPr>
            <a:r>
              <a:rPr lang="en-US" sz="1553" dirty="0">
                <a:solidFill>
                  <a:srgbClr val="3C3939"/>
                </a:solidFill>
                <a:latin typeface="Roboto" pitchFamily="34" charset="0"/>
                <a:ea typeface="Roboto" pitchFamily="34" charset="-122"/>
                <a:cs typeface="Roboto" pitchFamily="34" charset="-120"/>
              </a:rPr>
              <a:t>These systems lack the features and capabilities required for online sales and customer management.</a:t>
            </a:r>
            <a:endParaRPr lang="en-US" sz="155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91F336-AAF9-43F4-BB95-E0882029508B}"/>
              </a:ext>
            </a:extLst>
          </p:cNvPr>
          <p:cNvSpPr txBox="1"/>
          <p:nvPr/>
        </p:nvSpPr>
        <p:spPr>
          <a:xfrm>
            <a:off x="244186" y="3265807"/>
            <a:ext cx="14142027" cy="3570208"/>
          </a:xfrm>
          <a:prstGeom prst="rect">
            <a:avLst/>
          </a:prstGeom>
          <a:noFill/>
        </p:spPr>
        <p:txBody>
          <a:bodyPr wrap="square">
            <a:spAutoFit/>
          </a:bodyPr>
          <a:lstStyle/>
          <a:p>
            <a:r>
              <a:rPr lang="en-US" sz="3200" b="1" dirty="0"/>
              <a:t>Feasibility Study Points</a:t>
            </a:r>
          </a:p>
          <a:p>
            <a:endParaRPr lang="en-US" sz="3200" b="1" dirty="0"/>
          </a:p>
          <a:p>
            <a:pPr>
              <a:buFont typeface="+mj-lt"/>
              <a:buAutoNum type="arabicPeriod"/>
            </a:pPr>
            <a:r>
              <a:rPr lang="en-US" b="1" dirty="0"/>
              <a:t>Technical Feasibility</a:t>
            </a:r>
            <a:r>
              <a:rPr lang="en-US" dirty="0"/>
              <a:t>: The </a:t>
            </a:r>
            <a:r>
              <a:rPr lang="en-US" dirty="0" err="1"/>
              <a:t>DessertDeck</a:t>
            </a:r>
            <a:r>
              <a:rPr lang="en-US" dirty="0"/>
              <a:t> project requires a minimum hardware setup of an i5 processor, 1GB RAM, and 256GB hard disk. It is compatible with any hosting service and is designed to operate on Windows 11 using Python Django with an SQLite database, ensuring it can be implemented with available resources.</a:t>
            </a:r>
          </a:p>
          <a:p>
            <a:pPr>
              <a:buFont typeface="+mj-lt"/>
              <a:buAutoNum type="arabicPeriod"/>
            </a:pPr>
            <a:r>
              <a:rPr lang="en-US" b="1" dirty="0"/>
              <a:t>Operational Feasibility</a:t>
            </a:r>
            <a:r>
              <a:rPr lang="en-US" dirty="0"/>
              <a:t>: The project aims to streamline traditional sweet shop operations by automating inventory management, order processing, and customer interaction, which will significantly enhance operational efficiency and customer satisfaction.</a:t>
            </a:r>
          </a:p>
          <a:p>
            <a:pPr>
              <a:buFont typeface="+mj-lt"/>
              <a:buAutoNum type="arabicPeriod"/>
            </a:pPr>
            <a:r>
              <a:rPr lang="en-US" b="1" dirty="0"/>
              <a:t>Economic Feasibility</a:t>
            </a:r>
            <a:r>
              <a:rPr lang="en-US" dirty="0"/>
              <a:t>: Investing in the </a:t>
            </a:r>
            <a:r>
              <a:rPr lang="en-US" dirty="0" err="1"/>
              <a:t>DessertDeck</a:t>
            </a:r>
            <a:r>
              <a:rPr lang="en-US" dirty="0"/>
              <a:t> platform can potentially increase revenue by expanding the customer base beyond the local community through online sales, justifying the initial development costs.</a:t>
            </a:r>
          </a:p>
          <a:p>
            <a:pPr>
              <a:buFont typeface="+mj-lt"/>
              <a:buAutoNum type="arabicPeriod"/>
            </a:pPr>
            <a:r>
              <a:rPr lang="en-US" b="1" dirty="0"/>
              <a:t>Legal Feasibility</a:t>
            </a:r>
            <a:r>
              <a:rPr lang="en-US" dirty="0"/>
              <a:t>: The project must comply with e-commerce regulations, data protection laws, and consumer rights to ensure smooth operation without legal hindrances.</a:t>
            </a:r>
          </a:p>
        </p:txBody>
      </p:sp>
      <p:pic>
        <p:nvPicPr>
          <p:cNvPr id="4" name="Picture 3">
            <a:extLst>
              <a:ext uri="{FF2B5EF4-FFF2-40B4-BE49-F238E27FC236}">
                <a16:creationId xmlns:a16="http://schemas.microsoft.com/office/drawing/2014/main" id="{8199B13A-D37F-EFAD-759C-E5A1C2A0E636}"/>
              </a:ext>
            </a:extLst>
          </p:cNvPr>
          <p:cNvPicPr>
            <a:picLocks noChangeAspect="1"/>
          </p:cNvPicPr>
          <p:nvPr/>
        </p:nvPicPr>
        <p:blipFill>
          <a:blip r:embed="rId2"/>
          <a:stretch>
            <a:fillRect/>
          </a:stretch>
        </p:blipFill>
        <p:spPr>
          <a:xfrm>
            <a:off x="0" y="0"/>
            <a:ext cx="14630400" cy="2584704"/>
          </a:xfrm>
          <a:prstGeom prst="rect">
            <a:avLst/>
          </a:prstGeom>
        </p:spPr>
      </p:pic>
    </p:spTree>
    <p:extLst>
      <p:ext uri="{BB962C8B-B14F-4D97-AF65-F5344CB8AC3E}">
        <p14:creationId xmlns:p14="http://schemas.microsoft.com/office/powerpoint/2010/main" val="2141184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18899" y="566380"/>
            <a:ext cx="6142315" cy="641866"/>
          </a:xfrm>
          <a:prstGeom prst="rect">
            <a:avLst/>
          </a:prstGeom>
          <a:noFill/>
          <a:ln/>
        </p:spPr>
        <p:txBody>
          <a:bodyPr wrap="none" rtlCol="0" anchor="t"/>
          <a:lstStyle/>
          <a:p>
            <a:pPr marL="0" indent="0">
              <a:lnSpc>
                <a:spcPts val="5055"/>
              </a:lnSpc>
              <a:buNone/>
            </a:pPr>
            <a:r>
              <a:rPr lang="en-US" sz="4044" dirty="0">
                <a:solidFill>
                  <a:srgbClr val="1B1B27"/>
                </a:solidFill>
                <a:latin typeface="Raleway" pitchFamily="34" charset="0"/>
                <a:ea typeface="Raleway" pitchFamily="34" charset="-122"/>
                <a:cs typeface="Raleway" pitchFamily="34" charset="-120"/>
              </a:rPr>
              <a:t>Need for Computerization</a:t>
            </a:r>
            <a:endParaRPr lang="en-US" sz="4044" dirty="0"/>
          </a:p>
        </p:txBody>
      </p:sp>
      <p:sp>
        <p:nvSpPr>
          <p:cNvPr id="6" name="Text 3"/>
          <p:cNvSpPr/>
          <p:nvPr/>
        </p:nvSpPr>
        <p:spPr>
          <a:xfrm>
            <a:off x="718899" y="1516380"/>
            <a:ext cx="7706201" cy="985837"/>
          </a:xfrm>
          <a:prstGeom prst="rect">
            <a:avLst/>
          </a:prstGeom>
          <a:noFill/>
          <a:ln/>
        </p:spPr>
        <p:txBody>
          <a:bodyPr wrap="square" rtlCol="0" anchor="t"/>
          <a:lstStyle/>
          <a:p>
            <a:pPr marL="0" indent="0">
              <a:lnSpc>
                <a:spcPts val="2588"/>
              </a:lnSpc>
              <a:buNone/>
            </a:pPr>
            <a:r>
              <a:rPr lang="en-US" sz="1618" dirty="0">
                <a:solidFill>
                  <a:srgbClr val="3C3939"/>
                </a:solidFill>
                <a:latin typeface="Roboto" pitchFamily="34" charset="0"/>
                <a:ea typeface="Roboto" pitchFamily="34" charset="-122"/>
                <a:cs typeface="Roboto" pitchFamily="34" charset="-120"/>
              </a:rPr>
              <a:t>Automating the DessertDeck offers several benefits, including real-time inventory tracking, accurate record-keeping, automated accounting, and online ordering capabilities.</a:t>
            </a:r>
            <a:endParaRPr lang="en-US" sz="1618" dirty="0"/>
          </a:p>
        </p:txBody>
      </p:sp>
      <p:pic>
        <p:nvPicPr>
          <p:cNvPr id="7" name="Image 1" descr="preencoded.png"/>
          <p:cNvPicPr>
            <a:picLocks noChangeAspect="1"/>
          </p:cNvPicPr>
          <p:nvPr/>
        </p:nvPicPr>
        <p:blipFill>
          <a:blip r:embed="rId4"/>
          <a:stretch>
            <a:fillRect/>
          </a:stretch>
        </p:blipFill>
        <p:spPr>
          <a:xfrm>
            <a:off x="718899" y="2733318"/>
            <a:ext cx="1027033" cy="1643301"/>
          </a:xfrm>
          <a:prstGeom prst="rect">
            <a:avLst/>
          </a:prstGeom>
        </p:spPr>
      </p:pic>
      <p:sp>
        <p:nvSpPr>
          <p:cNvPr id="8" name="Text 4"/>
          <p:cNvSpPr/>
          <p:nvPr/>
        </p:nvSpPr>
        <p:spPr>
          <a:xfrm>
            <a:off x="2054066" y="2938701"/>
            <a:ext cx="2567702" cy="320992"/>
          </a:xfrm>
          <a:prstGeom prst="rect">
            <a:avLst/>
          </a:prstGeom>
          <a:noFill/>
          <a:ln/>
        </p:spPr>
        <p:txBody>
          <a:bodyPr wrap="none" rtlCol="0" anchor="t"/>
          <a:lstStyle/>
          <a:p>
            <a:pPr marL="0" indent="0" algn="l">
              <a:lnSpc>
                <a:spcPts val="2527"/>
              </a:lnSpc>
              <a:buNone/>
            </a:pPr>
            <a:r>
              <a:rPr lang="en-US" sz="2022" dirty="0">
                <a:solidFill>
                  <a:srgbClr val="3C3939"/>
                </a:solidFill>
                <a:latin typeface="Raleway" pitchFamily="34" charset="0"/>
                <a:ea typeface="Raleway" pitchFamily="34" charset="-122"/>
                <a:cs typeface="Raleway" pitchFamily="34" charset="-120"/>
              </a:rPr>
              <a:t>Enhanced Efficiency</a:t>
            </a:r>
            <a:endParaRPr lang="en-US" sz="2022" dirty="0"/>
          </a:p>
        </p:txBody>
      </p:sp>
      <p:sp>
        <p:nvSpPr>
          <p:cNvPr id="9" name="Text 5"/>
          <p:cNvSpPr/>
          <p:nvPr/>
        </p:nvSpPr>
        <p:spPr>
          <a:xfrm>
            <a:off x="2054066" y="3382923"/>
            <a:ext cx="6371034" cy="328613"/>
          </a:xfrm>
          <a:prstGeom prst="rect">
            <a:avLst/>
          </a:prstGeom>
          <a:noFill/>
          <a:ln/>
        </p:spPr>
        <p:txBody>
          <a:bodyPr wrap="none" rtlCol="0" anchor="t"/>
          <a:lstStyle/>
          <a:p>
            <a:pPr marL="0" indent="0" algn="l">
              <a:lnSpc>
                <a:spcPts val="2588"/>
              </a:lnSpc>
              <a:buNone/>
            </a:pPr>
            <a:r>
              <a:rPr lang="en-US" sz="1618" dirty="0">
                <a:solidFill>
                  <a:srgbClr val="3C3939"/>
                </a:solidFill>
                <a:latin typeface="Roboto" pitchFamily="34" charset="0"/>
                <a:ea typeface="Roboto" pitchFamily="34" charset="-122"/>
                <a:cs typeface="Roboto" pitchFamily="34" charset="-120"/>
              </a:rPr>
              <a:t>Streamlined operations, reduced errors, and improved productivity.</a:t>
            </a:r>
            <a:endParaRPr lang="en-US" sz="1618" dirty="0"/>
          </a:p>
        </p:txBody>
      </p:sp>
      <p:pic>
        <p:nvPicPr>
          <p:cNvPr id="10" name="Image 2" descr="preencoded.png"/>
          <p:cNvPicPr>
            <a:picLocks noChangeAspect="1"/>
          </p:cNvPicPr>
          <p:nvPr/>
        </p:nvPicPr>
        <p:blipFill>
          <a:blip r:embed="rId5"/>
          <a:stretch>
            <a:fillRect/>
          </a:stretch>
        </p:blipFill>
        <p:spPr>
          <a:xfrm>
            <a:off x="718899" y="4376618"/>
            <a:ext cx="1027033" cy="1643301"/>
          </a:xfrm>
          <a:prstGeom prst="rect">
            <a:avLst/>
          </a:prstGeom>
        </p:spPr>
      </p:pic>
      <p:sp>
        <p:nvSpPr>
          <p:cNvPr id="11" name="Text 6"/>
          <p:cNvSpPr/>
          <p:nvPr/>
        </p:nvSpPr>
        <p:spPr>
          <a:xfrm>
            <a:off x="2054066" y="4582001"/>
            <a:ext cx="3894415" cy="320992"/>
          </a:xfrm>
          <a:prstGeom prst="rect">
            <a:avLst/>
          </a:prstGeom>
          <a:noFill/>
          <a:ln/>
        </p:spPr>
        <p:txBody>
          <a:bodyPr wrap="none" rtlCol="0" anchor="t"/>
          <a:lstStyle/>
          <a:p>
            <a:pPr marL="0" indent="0" algn="l">
              <a:lnSpc>
                <a:spcPts val="2527"/>
              </a:lnSpc>
              <a:buNone/>
            </a:pPr>
            <a:r>
              <a:rPr lang="en-US" sz="2022" dirty="0">
                <a:solidFill>
                  <a:srgbClr val="3C3939"/>
                </a:solidFill>
                <a:latin typeface="Raleway" pitchFamily="34" charset="0"/>
                <a:ea typeface="Raleway" pitchFamily="34" charset="-122"/>
                <a:cs typeface="Raleway" pitchFamily="34" charset="-120"/>
              </a:rPr>
              <a:t>Improved Financial Management</a:t>
            </a:r>
            <a:endParaRPr lang="en-US" sz="2022" dirty="0"/>
          </a:p>
        </p:txBody>
      </p:sp>
      <p:sp>
        <p:nvSpPr>
          <p:cNvPr id="12" name="Text 7"/>
          <p:cNvSpPr/>
          <p:nvPr/>
        </p:nvSpPr>
        <p:spPr>
          <a:xfrm>
            <a:off x="2054066" y="5026223"/>
            <a:ext cx="6371034" cy="657225"/>
          </a:xfrm>
          <a:prstGeom prst="rect">
            <a:avLst/>
          </a:prstGeom>
          <a:noFill/>
          <a:ln/>
        </p:spPr>
        <p:txBody>
          <a:bodyPr wrap="square" rtlCol="0" anchor="t"/>
          <a:lstStyle/>
          <a:p>
            <a:pPr marL="0" indent="0" algn="l">
              <a:lnSpc>
                <a:spcPts val="2588"/>
              </a:lnSpc>
              <a:buNone/>
            </a:pPr>
            <a:r>
              <a:rPr lang="en-US" sz="1618" dirty="0">
                <a:solidFill>
                  <a:srgbClr val="3C3939"/>
                </a:solidFill>
                <a:latin typeface="Roboto" pitchFamily="34" charset="0"/>
                <a:ea typeface="Roboto" pitchFamily="34" charset="-122"/>
                <a:cs typeface="Roboto" pitchFamily="34" charset="-120"/>
              </a:rPr>
              <a:t>Accurate accounting, real-time financial data, and better decision-making.</a:t>
            </a:r>
            <a:endParaRPr lang="en-US" sz="1618" dirty="0"/>
          </a:p>
        </p:txBody>
      </p:sp>
      <p:pic>
        <p:nvPicPr>
          <p:cNvPr id="13" name="Image 3" descr="preencoded.png"/>
          <p:cNvPicPr>
            <a:picLocks noChangeAspect="1"/>
          </p:cNvPicPr>
          <p:nvPr/>
        </p:nvPicPr>
        <p:blipFill>
          <a:blip r:embed="rId6"/>
          <a:stretch>
            <a:fillRect/>
          </a:stretch>
        </p:blipFill>
        <p:spPr>
          <a:xfrm>
            <a:off x="718899" y="6019919"/>
            <a:ext cx="1027033" cy="1643301"/>
          </a:xfrm>
          <a:prstGeom prst="rect">
            <a:avLst/>
          </a:prstGeom>
        </p:spPr>
      </p:pic>
      <p:sp>
        <p:nvSpPr>
          <p:cNvPr id="14" name="Text 8"/>
          <p:cNvSpPr/>
          <p:nvPr/>
        </p:nvSpPr>
        <p:spPr>
          <a:xfrm>
            <a:off x="2054066" y="6225302"/>
            <a:ext cx="3825954" cy="320992"/>
          </a:xfrm>
          <a:prstGeom prst="rect">
            <a:avLst/>
          </a:prstGeom>
          <a:noFill/>
          <a:ln/>
        </p:spPr>
        <p:txBody>
          <a:bodyPr wrap="none" rtlCol="0" anchor="t"/>
          <a:lstStyle/>
          <a:p>
            <a:pPr marL="0" indent="0" algn="l">
              <a:lnSpc>
                <a:spcPts val="2527"/>
              </a:lnSpc>
              <a:buNone/>
            </a:pPr>
            <a:r>
              <a:rPr lang="en-US" sz="2022" dirty="0">
                <a:solidFill>
                  <a:srgbClr val="3C3939"/>
                </a:solidFill>
                <a:latin typeface="Raleway" pitchFamily="34" charset="0"/>
                <a:ea typeface="Raleway" pitchFamily="34" charset="-122"/>
                <a:cs typeface="Raleway" pitchFamily="34" charset="-120"/>
              </a:rPr>
              <a:t>Increased Customer Satisfaction</a:t>
            </a:r>
            <a:endParaRPr lang="en-US" sz="2022" dirty="0"/>
          </a:p>
        </p:txBody>
      </p:sp>
      <p:sp>
        <p:nvSpPr>
          <p:cNvPr id="15" name="Text 9"/>
          <p:cNvSpPr/>
          <p:nvPr/>
        </p:nvSpPr>
        <p:spPr>
          <a:xfrm>
            <a:off x="2054066" y="6669524"/>
            <a:ext cx="6371034" cy="657225"/>
          </a:xfrm>
          <a:prstGeom prst="rect">
            <a:avLst/>
          </a:prstGeom>
          <a:noFill/>
          <a:ln/>
        </p:spPr>
        <p:txBody>
          <a:bodyPr wrap="square" rtlCol="0" anchor="t"/>
          <a:lstStyle/>
          <a:p>
            <a:pPr marL="0" indent="0" algn="l">
              <a:lnSpc>
                <a:spcPts val="2588"/>
              </a:lnSpc>
              <a:buNone/>
            </a:pPr>
            <a:r>
              <a:rPr lang="en-US" sz="1618" dirty="0">
                <a:solidFill>
                  <a:srgbClr val="3C3939"/>
                </a:solidFill>
                <a:latin typeface="Roboto" pitchFamily="34" charset="0"/>
                <a:ea typeface="Roboto" pitchFamily="34" charset="-122"/>
                <a:cs typeface="Roboto" pitchFamily="34" charset="-120"/>
              </a:rPr>
              <a:t>Convenient online ordering, faster order processing, and personalized experiences.</a:t>
            </a:r>
            <a:endParaRPr lang="en-US" sz="161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969</Words>
  <Application>Microsoft Office PowerPoint</Application>
  <PresentationFormat>Custom</PresentationFormat>
  <Paragraphs>124</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Raleway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Kale</cp:lastModifiedBy>
  <cp:revision>12</cp:revision>
  <dcterms:created xsi:type="dcterms:W3CDTF">2024-08-26T05:44:14Z</dcterms:created>
  <dcterms:modified xsi:type="dcterms:W3CDTF">2024-10-16T10:27:45Z</dcterms:modified>
</cp:coreProperties>
</file>